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handoutMasterIdLst>
    <p:handoutMasterId r:id="rId29"/>
  </p:handoutMasterIdLst>
  <p:sldIdLst>
    <p:sldId id="290" r:id="rId2"/>
    <p:sldId id="4473" r:id="rId3"/>
    <p:sldId id="4463" r:id="rId4"/>
    <p:sldId id="4467" r:id="rId5"/>
    <p:sldId id="4468" r:id="rId6"/>
    <p:sldId id="4472" r:id="rId7"/>
    <p:sldId id="4474" r:id="rId8"/>
    <p:sldId id="4475" r:id="rId9"/>
    <p:sldId id="4477" r:id="rId10"/>
    <p:sldId id="4418" r:id="rId11"/>
    <p:sldId id="4465" r:id="rId12"/>
    <p:sldId id="4421" r:id="rId13"/>
    <p:sldId id="1420" r:id="rId14"/>
    <p:sldId id="4456" r:id="rId15"/>
    <p:sldId id="4455" r:id="rId16"/>
    <p:sldId id="4457" r:id="rId17"/>
    <p:sldId id="4485" r:id="rId18"/>
    <p:sldId id="4459" r:id="rId19"/>
    <p:sldId id="4460" r:id="rId20"/>
    <p:sldId id="4461" r:id="rId21"/>
    <p:sldId id="4487" r:id="rId22"/>
    <p:sldId id="4478" r:id="rId23"/>
    <p:sldId id="4480" r:id="rId24"/>
    <p:sldId id="4481" r:id="rId25"/>
    <p:sldId id="4482" r:id="rId26"/>
    <p:sldId id="273" r:id="rId27"/>
  </p:sldIdLst>
  <p:sldSz cx="12192000" cy="6858000"/>
  <p:notesSz cx="6858000" cy="9144000"/>
  <p:defaultTextStyle>
    <a:defPPr>
      <a:defRPr lang="LID4096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hya Lane-Spollen" initials="" lastIdx="3" clrIdx="0"/>
  <p:cmAuthor id="2" name="Isane Aparicio" initials="" lastIdx="1" clrIdx="1"/>
  <p:cmAuthor id="3" name="Isane Aparicio" initials="IA" lastIdx="1" clrIdx="2">
    <p:extLst>
      <p:ext uri="{19B8F6BF-5375-455C-9EA6-DF929625EA0E}">
        <p15:presenceInfo xmlns:p15="http://schemas.microsoft.com/office/powerpoint/2012/main" userId="Isane Aparici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3E74"/>
    <a:srgbClr val="013D73"/>
    <a:srgbClr val="FFFFFF"/>
    <a:srgbClr val="000000"/>
    <a:srgbClr val="27457B"/>
    <a:srgbClr val="EBFE76"/>
    <a:srgbClr val="D00000"/>
    <a:srgbClr val="FFF4D1"/>
    <a:srgbClr val="DBF0FF"/>
    <a:srgbClr val="B5E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95906" autoAdjust="0"/>
  </p:normalViewPr>
  <p:slideViewPr>
    <p:cSldViewPr snapToGrid="0">
      <p:cViewPr varScale="1">
        <p:scale>
          <a:sx n="110" d="100"/>
          <a:sy n="110" d="100"/>
        </p:scale>
        <p:origin x="9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B57F8B-B0C2-4ED5-857E-E4DEE22FF8EB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9EDCED-485C-4DEE-A6DB-B1CD7FFF375D}">
      <dgm:prSet phldrT="[Text]"/>
      <dgm:spPr/>
      <dgm:t>
        <a:bodyPr/>
        <a:lstStyle/>
        <a:p>
          <a:r>
            <a:rPr lang="en-US" dirty="0"/>
            <a:t>Revenue </a:t>
          </a:r>
        </a:p>
      </dgm:t>
    </dgm:pt>
    <dgm:pt modelId="{25210831-291E-45B0-BA4E-23624DF02C18}" type="parTrans" cxnId="{10A0091E-A0D9-4C5E-AEA2-ECC05F677574}">
      <dgm:prSet/>
      <dgm:spPr/>
      <dgm:t>
        <a:bodyPr/>
        <a:lstStyle/>
        <a:p>
          <a:endParaRPr lang="en-US"/>
        </a:p>
      </dgm:t>
    </dgm:pt>
    <dgm:pt modelId="{2D3914E5-D236-48B8-ABA9-AA286FAF9A05}" type="sibTrans" cxnId="{10A0091E-A0D9-4C5E-AEA2-ECC05F677574}">
      <dgm:prSet/>
      <dgm:spPr/>
      <dgm:t>
        <a:bodyPr/>
        <a:lstStyle/>
        <a:p>
          <a:endParaRPr lang="en-US"/>
        </a:p>
      </dgm:t>
    </dgm:pt>
    <dgm:pt modelId="{547E75D0-319F-428D-A26F-62D51DF8E7C6}">
      <dgm:prSet phldrT="[Text]"/>
      <dgm:spPr/>
      <dgm:t>
        <a:bodyPr/>
        <a:lstStyle/>
        <a:p>
          <a:r>
            <a:rPr lang="en-US" dirty="0"/>
            <a:t>-COGS</a:t>
          </a:r>
        </a:p>
      </dgm:t>
    </dgm:pt>
    <dgm:pt modelId="{6E49F500-07A7-47E6-A17E-7A5BA26B3F2A}" type="parTrans" cxnId="{69A6EE08-141B-45D1-B943-6527453D0645}">
      <dgm:prSet/>
      <dgm:spPr/>
      <dgm:t>
        <a:bodyPr/>
        <a:lstStyle/>
        <a:p>
          <a:endParaRPr lang="en-US"/>
        </a:p>
      </dgm:t>
    </dgm:pt>
    <dgm:pt modelId="{AE733407-AED6-4886-80C2-9B3F724B5E0E}" type="sibTrans" cxnId="{69A6EE08-141B-45D1-B943-6527453D0645}">
      <dgm:prSet/>
      <dgm:spPr/>
      <dgm:t>
        <a:bodyPr/>
        <a:lstStyle/>
        <a:p>
          <a:endParaRPr lang="en-US"/>
        </a:p>
      </dgm:t>
    </dgm:pt>
    <dgm:pt modelId="{A8DE3A65-25F5-411F-9422-44396CD5CD5F}">
      <dgm:prSet phldrT="[Text]"/>
      <dgm:spPr/>
      <dgm:t>
        <a:bodyPr/>
        <a:lstStyle/>
        <a:p>
          <a:r>
            <a:rPr lang="en-US" dirty="0"/>
            <a:t>Gross Profit</a:t>
          </a:r>
        </a:p>
      </dgm:t>
    </dgm:pt>
    <dgm:pt modelId="{B1313AB1-9EDE-400E-BB8F-67CE4B2815E4}" type="parTrans" cxnId="{D68CB607-8905-4E8B-B81D-213CA32A285B}">
      <dgm:prSet/>
      <dgm:spPr/>
      <dgm:t>
        <a:bodyPr/>
        <a:lstStyle/>
        <a:p>
          <a:endParaRPr lang="en-US"/>
        </a:p>
      </dgm:t>
    </dgm:pt>
    <dgm:pt modelId="{0C385921-018B-4109-BFF5-FE71F98ADF79}" type="sibTrans" cxnId="{D68CB607-8905-4E8B-B81D-213CA32A285B}">
      <dgm:prSet/>
      <dgm:spPr/>
      <dgm:t>
        <a:bodyPr/>
        <a:lstStyle/>
        <a:p>
          <a:endParaRPr lang="en-US"/>
        </a:p>
      </dgm:t>
    </dgm:pt>
    <dgm:pt modelId="{00E2B8D3-96D9-4B55-8372-832BC178785F}">
      <dgm:prSet phldrT="[Text]"/>
      <dgm:spPr/>
      <dgm:t>
        <a:bodyPr/>
        <a:lstStyle/>
        <a:p>
          <a:r>
            <a:rPr lang="en-US" dirty="0"/>
            <a:t>-SG&amp;A</a:t>
          </a:r>
        </a:p>
      </dgm:t>
    </dgm:pt>
    <dgm:pt modelId="{B700896F-6036-475B-8F6B-EC874F8AA091}" type="parTrans" cxnId="{F0B6D9DC-641C-4C90-9313-B43BE3806656}">
      <dgm:prSet/>
      <dgm:spPr/>
      <dgm:t>
        <a:bodyPr/>
        <a:lstStyle/>
        <a:p>
          <a:endParaRPr lang="en-US"/>
        </a:p>
      </dgm:t>
    </dgm:pt>
    <dgm:pt modelId="{CE29CE61-E9F9-4D8F-926F-2548821B803A}" type="sibTrans" cxnId="{F0B6D9DC-641C-4C90-9313-B43BE3806656}">
      <dgm:prSet/>
      <dgm:spPr/>
      <dgm:t>
        <a:bodyPr/>
        <a:lstStyle/>
        <a:p>
          <a:endParaRPr lang="en-US"/>
        </a:p>
      </dgm:t>
    </dgm:pt>
    <dgm:pt modelId="{30002914-FEAE-4BE9-980C-CBAD69AAABEF}">
      <dgm:prSet phldrT="[Text]"/>
      <dgm:spPr/>
      <dgm:t>
        <a:bodyPr/>
        <a:lstStyle/>
        <a:p>
          <a:r>
            <a:rPr lang="en-US" dirty="0"/>
            <a:t>EBITDA</a:t>
          </a:r>
        </a:p>
      </dgm:t>
    </dgm:pt>
    <dgm:pt modelId="{6D34A95C-DA3D-40F4-A3AE-9F9C9C3C2DAB}" type="parTrans" cxnId="{02097423-7A15-4219-8828-39CBE6E2E69D}">
      <dgm:prSet/>
      <dgm:spPr/>
      <dgm:t>
        <a:bodyPr/>
        <a:lstStyle/>
        <a:p>
          <a:endParaRPr lang="en-US"/>
        </a:p>
      </dgm:t>
    </dgm:pt>
    <dgm:pt modelId="{6DFE2AC8-D965-4C14-A6E1-74727B1F3D1B}" type="sibTrans" cxnId="{02097423-7A15-4219-8828-39CBE6E2E69D}">
      <dgm:prSet/>
      <dgm:spPr/>
      <dgm:t>
        <a:bodyPr/>
        <a:lstStyle/>
        <a:p>
          <a:endParaRPr lang="en-US"/>
        </a:p>
      </dgm:t>
    </dgm:pt>
    <dgm:pt modelId="{D26534B5-2FA1-459E-98D5-F3D760CF2398}">
      <dgm:prSet phldrT="[Text]"/>
      <dgm:spPr/>
      <dgm:t>
        <a:bodyPr/>
        <a:lstStyle/>
        <a:p>
          <a:r>
            <a:rPr lang="en-US" dirty="0"/>
            <a:t>-Depreciation</a:t>
          </a:r>
        </a:p>
      </dgm:t>
    </dgm:pt>
    <dgm:pt modelId="{CF5C0673-FA67-4A29-99CE-581A35020A58}" type="parTrans" cxnId="{4B6BBDF5-DECD-411F-AB28-A4F209EA5E33}">
      <dgm:prSet/>
      <dgm:spPr/>
      <dgm:t>
        <a:bodyPr/>
        <a:lstStyle/>
        <a:p>
          <a:endParaRPr lang="en-US"/>
        </a:p>
      </dgm:t>
    </dgm:pt>
    <dgm:pt modelId="{ABEE25B1-2C1D-419D-90FC-F549EB2015BF}" type="sibTrans" cxnId="{4B6BBDF5-DECD-411F-AB28-A4F209EA5E33}">
      <dgm:prSet/>
      <dgm:spPr/>
      <dgm:t>
        <a:bodyPr/>
        <a:lstStyle/>
        <a:p>
          <a:endParaRPr lang="en-US"/>
        </a:p>
      </dgm:t>
    </dgm:pt>
    <dgm:pt modelId="{C8447D53-A176-4A54-BB5F-186B79C44CB4}">
      <dgm:prSet/>
      <dgm:spPr/>
      <dgm:t>
        <a:bodyPr/>
        <a:lstStyle/>
        <a:p>
          <a:r>
            <a:rPr lang="en-US" dirty="0"/>
            <a:t>EBIT</a:t>
          </a:r>
        </a:p>
      </dgm:t>
    </dgm:pt>
    <dgm:pt modelId="{8C99BACB-8A04-4481-AB6C-ED893F4B1154}" type="parTrans" cxnId="{290311C6-9E3D-42B7-93B9-1799E8E786C1}">
      <dgm:prSet/>
      <dgm:spPr/>
      <dgm:t>
        <a:bodyPr/>
        <a:lstStyle/>
        <a:p>
          <a:endParaRPr lang="en-US"/>
        </a:p>
      </dgm:t>
    </dgm:pt>
    <dgm:pt modelId="{A9283554-7346-4274-8C14-D1922639B188}" type="sibTrans" cxnId="{290311C6-9E3D-42B7-93B9-1799E8E786C1}">
      <dgm:prSet/>
      <dgm:spPr/>
      <dgm:t>
        <a:bodyPr/>
        <a:lstStyle/>
        <a:p>
          <a:endParaRPr lang="en-US"/>
        </a:p>
      </dgm:t>
    </dgm:pt>
    <dgm:pt modelId="{B90B06B7-C647-4830-890F-73FC35B89ACF}">
      <dgm:prSet/>
      <dgm:spPr/>
      <dgm:t>
        <a:bodyPr/>
        <a:lstStyle/>
        <a:p>
          <a:r>
            <a:rPr lang="en-US" dirty="0"/>
            <a:t>- Interest Payment</a:t>
          </a:r>
        </a:p>
      </dgm:t>
    </dgm:pt>
    <dgm:pt modelId="{B6415B8D-A2F4-4F84-B949-4BE890492759}" type="parTrans" cxnId="{55BC440C-B7BB-4697-89FB-B1622314AA46}">
      <dgm:prSet/>
      <dgm:spPr/>
      <dgm:t>
        <a:bodyPr/>
        <a:lstStyle/>
        <a:p>
          <a:endParaRPr lang="en-US"/>
        </a:p>
      </dgm:t>
    </dgm:pt>
    <dgm:pt modelId="{577DBC9B-EE22-4B52-BC51-91D40705DA3C}" type="sibTrans" cxnId="{55BC440C-B7BB-4697-89FB-B1622314AA46}">
      <dgm:prSet/>
      <dgm:spPr/>
      <dgm:t>
        <a:bodyPr/>
        <a:lstStyle/>
        <a:p>
          <a:endParaRPr lang="en-US"/>
        </a:p>
      </dgm:t>
    </dgm:pt>
    <dgm:pt modelId="{856BA611-98C4-4AE9-8871-C8B3CCD39E76}">
      <dgm:prSet/>
      <dgm:spPr/>
      <dgm:t>
        <a:bodyPr/>
        <a:lstStyle/>
        <a:p>
          <a:r>
            <a:rPr lang="en-US" dirty="0"/>
            <a:t>EBT</a:t>
          </a:r>
        </a:p>
      </dgm:t>
    </dgm:pt>
    <dgm:pt modelId="{E19F88DC-FEE7-413C-B473-5CA3C778FD94}" type="parTrans" cxnId="{5204A3ED-9253-40AE-9770-17F74AD180E0}">
      <dgm:prSet/>
      <dgm:spPr/>
      <dgm:t>
        <a:bodyPr/>
        <a:lstStyle/>
        <a:p>
          <a:endParaRPr lang="en-US"/>
        </a:p>
      </dgm:t>
    </dgm:pt>
    <dgm:pt modelId="{2611E3C7-27AE-44AF-B182-87AA66181805}" type="sibTrans" cxnId="{5204A3ED-9253-40AE-9770-17F74AD180E0}">
      <dgm:prSet/>
      <dgm:spPr/>
      <dgm:t>
        <a:bodyPr/>
        <a:lstStyle/>
        <a:p>
          <a:endParaRPr lang="en-US"/>
        </a:p>
      </dgm:t>
    </dgm:pt>
    <dgm:pt modelId="{5F7832C2-31D9-4277-B450-AFE7553FAE00}">
      <dgm:prSet/>
      <dgm:spPr/>
      <dgm:t>
        <a:bodyPr/>
        <a:lstStyle/>
        <a:p>
          <a:r>
            <a:rPr lang="en-US" dirty="0"/>
            <a:t>-Tax</a:t>
          </a:r>
        </a:p>
      </dgm:t>
    </dgm:pt>
    <dgm:pt modelId="{C9BE4345-B8C3-4D4E-81BB-7FF9EF13F07F}" type="parTrans" cxnId="{DA047AC9-F9DE-4411-881D-5B1DB918FA38}">
      <dgm:prSet/>
      <dgm:spPr/>
      <dgm:t>
        <a:bodyPr/>
        <a:lstStyle/>
        <a:p>
          <a:endParaRPr lang="en-US"/>
        </a:p>
      </dgm:t>
    </dgm:pt>
    <dgm:pt modelId="{9641E8EC-D9B2-4D02-9256-C7CD2EE04595}" type="sibTrans" cxnId="{DA047AC9-F9DE-4411-881D-5B1DB918FA38}">
      <dgm:prSet/>
      <dgm:spPr/>
      <dgm:t>
        <a:bodyPr/>
        <a:lstStyle/>
        <a:p>
          <a:endParaRPr lang="en-US"/>
        </a:p>
      </dgm:t>
    </dgm:pt>
    <dgm:pt modelId="{ADA94128-976D-4F18-BD91-5DA3DF79D705}">
      <dgm:prSet/>
      <dgm:spPr/>
      <dgm:t>
        <a:bodyPr/>
        <a:lstStyle/>
        <a:p>
          <a:r>
            <a:rPr lang="en-US" dirty="0"/>
            <a:t>Earnings</a:t>
          </a:r>
        </a:p>
      </dgm:t>
    </dgm:pt>
    <dgm:pt modelId="{7B7F6181-3FD0-40CE-A3EC-7B9BF0F8C781}" type="parTrans" cxnId="{D34D1B35-145F-4D88-A2C8-E2F3D325CC61}">
      <dgm:prSet/>
      <dgm:spPr/>
      <dgm:t>
        <a:bodyPr/>
        <a:lstStyle/>
        <a:p>
          <a:endParaRPr lang="en-US"/>
        </a:p>
      </dgm:t>
    </dgm:pt>
    <dgm:pt modelId="{F9076B1E-DAC7-420A-BDF3-7F7D72767BE1}" type="sibTrans" cxnId="{D34D1B35-145F-4D88-A2C8-E2F3D325CC61}">
      <dgm:prSet/>
      <dgm:spPr/>
      <dgm:t>
        <a:bodyPr/>
        <a:lstStyle/>
        <a:p>
          <a:endParaRPr lang="en-US"/>
        </a:p>
      </dgm:t>
    </dgm:pt>
    <dgm:pt modelId="{622672D0-07C2-4A90-95B9-77711301C8E7}" type="pres">
      <dgm:prSet presAssocID="{4EB57F8B-B0C2-4ED5-857E-E4DEE22FF8EB}" presName="theList" presStyleCnt="0">
        <dgm:presLayoutVars>
          <dgm:dir/>
          <dgm:animLvl val="lvl"/>
          <dgm:resizeHandles val="exact"/>
        </dgm:presLayoutVars>
      </dgm:prSet>
      <dgm:spPr/>
    </dgm:pt>
    <dgm:pt modelId="{CFA4B8C8-2DB4-45BC-8CEE-13E9E987EE7F}" type="pres">
      <dgm:prSet presAssocID="{AD9EDCED-485C-4DEE-A6DB-B1CD7FFF375D}" presName="compNode" presStyleCnt="0"/>
      <dgm:spPr/>
    </dgm:pt>
    <dgm:pt modelId="{44E16457-F01A-408C-B673-4279F4D71A42}" type="pres">
      <dgm:prSet presAssocID="{AD9EDCED-485C-4DEE-A6DB-B1CD7FFF375D}" presName="noGeometry" presStyleCnt="0"/>
      <dgm:spPr/>
    </dgm:pt>
    <dgm:pt modelId="{00A7EF02-AEF9-4DA2-928D-8609214EFF7F}" type="pres">
      <dgm:prSet presAssocID="{AD9EDCED-485C-4DEE-A6DB-B1CD7FFF375D}" presName="childTextVisible" presStyleLbl="bgAccFollowNode1" presStyleIdx="0" presStyleCnt="6" custLinFactNeighborX="-1247" custLinFactNeighborY="0">
        <dgm:presLayoutVars>
          <dgm:bulletEnabled val="1"/>
        </dgm:presLayoutVars>
      </dgm:prSet>
      <dgm:spPr/>
    </dgm:pt>
    <dgm:pt modelId="{853B9F6F-F02F-4981-993A-9764744FF68C}" type="pres">
      <dgm:prSet presAssocID="{AD9EDCED-485C-4DEE-A6DB-B1CD7FFF375D}" presName="childTextHidden" presStyleLbl="bgAccFollowNode1" presStyleIdx="0" presStyleCnt="6"/>
      <dgm:spPr/>
    </dgm:pt>
    <dgm:pt modelId="{6680D0D0-CA83-44E7-BA35-3117F6BA835D}" type="pres">
      <dgm:prSet presAssocID="{AD9EDCED-485C-4DEE-A6DB-B1CD7FFF375D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1E646565-3250-46F1-BD7B-5A94A16790D1}" type="pres">
      <dgm:prSet presAssocID="{AD9EDCED-485C-4DEE-A6DB-B1CD7FFF375D}" presName="aSpace" presStyleCnt="0"/>
      <dgm:spPr/>
    </dgm:pt>
    <dgm:pt modelId="{DC76FBB8-803D-4CC9-986C-ABEF8198A33D}" type="pres">
      <dgm:prSet presAssocID="{A8DE3A65-25F5-411F-9422-44396CD5CD5F}" presName="compNode" presStyleCnt="0"/>
      <dgm:spPr/>
    </dgm:pt>
    <dgm:pt modelId="{32BD497D-F314-45A1-AFF6-7BD905A5313C}" type="pres">
      <dgm:prSet presAssocID="{A8DE3A65-25F5-411F-9422-44396CD5CD5F}" presName="noGeometry" presStyleCnt="0"/>
      <dgm:spPr/>
    </dgm:pt>
    <dgm:pt modelId="{E1CD22F2-BECF-4F36-9231-6DDC3D662EC0}" type="pres">
      <dgm:prSet presAssocID="{A8DE3A65-25F5-411F-9422-44396CD5CD5F}" presName="childTextVisible" presStyleLbl="bgAccFollowNode1" presStyleIdx="1" presStyleCnt="6">
        <dgm:presLayoutVars>
          <dgm:bulletEnabled val="1"/>
        </dgm:presLayoutVars>
      </dgm:prSet>
      <dgm:spPr/>
    </dgm:pt>
    <dgm:pt modelId="{B593E27F-D970-4069-B042-AEAED54D5A5A}" type="pres">
      <dgm:prSet presAssocID="{A8DE3A65-25F5-411F-9422-44396CD5CD5F}" presName="childTextHidden" presStyleLbl="bgAccFollowNode1" presStyleIdx="1" presStyleCnt="6"/>
      <dgm:spPr/>
    </dgm:pt>
    <dgm:pt modelId="{408592C3-72C1-47B5-BD8C-8B4DAE5E33A2}" type="pres">
      <dgm:prSet presAssocID="{A8DE3A65-25F5-411F-9422-44396CD5CD5F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DEF7AEFC-DA49-4FB9-AA81-807DC3212F60}" type="pres">
      <dgm:prSet presAssocID="{A8DE3A65-25F5-411F-9422-44396CD5CD5F}" presName="aSpace" presStyleCnt="0"/>
      <dgm:spPr/>
    </dgm:pt>
    <dgm:pt modelId="{32A3D2B6-E4D7-4550-85C6-FE5B093805B3}" type="pres">
      <dgm:prSet presAssocID="{30002914-FEAE-4BE9-980C-CBAD69AAABEF}" presName="compNode" presStyleCnt="0"/>
      <dgm:spPr/>
    </dgm:pt>
    <dgm:pt modelId="{4CCA2BB5-6E2B-4024-BD37-FCFC562BD690}" type="pres">
      <dgm:prSet presAssocID="{30002914-FEAE-4BE9-980C-CBAD69AAABEF}" presName="noGeometry" presStyleCnt="0"/>
      <dgm:spPr/>
    </dgm:pt>
    <dgm:pt modelId="{28942BEF-9C91-4167-B49D-7286155198C0}" type="pres">
      <dgm:prSet presAssocID="{30002914-FEAE-4BE9-980C-CBAD69AAABEF}" presName="childTextVisible" presStyleLbl="bgAccFollowNode1" presStyleIdx="2" presStyleCnt="6">
        <dgm:presLayoutVars>
          <dgm:bulletEnabled val="1"/>
        </dgm:presLayoutVars>
      </dgm:prSet>
      <dgm:spPr/>
    </dgm:pt>
    <dgm:pt modelId="{4344AF13-9068-444A-979D-4A24E6DB5588}" type="pres">
      <dgm:prSet presAssocID="{30002914-FEAE-4BE9-980C-CBAD69AAABEF}" presName="childTextHidden" presStyleLbl="bgAccFollowNode1" presStyleIdx="2" presStyleCnt="6"/>
      <dgm:spPr/>
    </dgm:pt>
    <dgm:pt modelId="{5C49D0EB-E156-4861-AEBE-8459CDB0BD38}" type="pres">
      <dgm:prSet presAssocID="{30002914-FEAE-4BE9-980C-CBAD69AAABEF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9CF2339D-7CA1-4EEA-B4F7-82FD136DBD19}" type="pres">
      <dgm:prSet presAssocID="{30002914-FEAE-4BE9-980C-CBAD69AAABEF}" presName="aSpace" presStyleCnt="0"/>
      <dgm:spPr/>
    </dgm:pt>
    <dgm:pt modelId="{DB4642C9-387C-4F55-B16E-9BE9BB882076}" type="pres">
      <dgm:prSet presAssocID="{C8447D53-A176-4A54-BB5F-186B79C44CB4}" presName="compNode" presStyleCnt="0"/>
      <dgm:spPr/>
    </dgm:pt>
    <dgm:pt modelId="{B1A83D11-2B99-4281-BCC6-147F852BC6A3}" type="pres">
      <dgm:prSet presAssocID="{C8447D53-A176-4A54-BB5F-186B79C44CB4}" presName="noGeometry" presStyleCnt="0"/>
      <dgm:spPr/>
    </dgm:pt>
    <dgm:pt modelId="{DA5AA95F-B0F3-42ED-9120-D6FCFA5A6AC8}" type="pres">
      <dgm:prSet presAssocID="{C8447D53-A176-4A54-BB5F-186B79C44CB4}" presName="childTextVisible" presStyleLbl="bgAccFollowNode1" presStyleIdx="3" presStyleCnt="6">
        <dgm:presLayoutVars>
          <dgm:bulletEnabled val="1"/>
        </dgm:presLayoutVars>
      </dgm:prSet>
      <dgm:spPr/>
    </dgm:pt>
    <dgm:pt modelId="{E52D0C9F-2EB7-4D2A-B67B-C3A0D1ADD893}" type="pres">
      <dgm:prSet presAssocID="{C8447D53-A176-4A54-BB5F-186B79C44CB4}" presName="childTextHidden" presStyleLbl="bgAccFollowNode1" presStyleIdx="3" presStyleCnt="6"/>
      <dgm:spPr/>
    </dgm:pt>
    <dgm:pt modelId="{3A45EA51-FD58-49C5-A28B-60B060D64635}" type="pres">
      <dgm:prSet presAssocID="{C8447D53-A176-4A54-BB5F-186B79C44CB4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624A46BC-ED82-40F8-BD56-83CD0CE367DD}" type="pres">
      <dgm:prSet presAssocID="{C8447D53-A176-4A54-BB5F-186B79C44CB4}" presName="aSpace" presStyleCnt="0"/>
      <dgm:spPr/>
    </dgm:pt>
    <dgm:pt modelId="{514AF5F8-FE89-412A-99F9-D93EF3AD67C2}" type="pres">
      <dgm:prSet presAssocID="{856BA611-98C4-4AE9-8871-C8B3CCD39E76}" presName="compNode" presStyleCnt="0"/>
      <dgm:spPr/>
    </dgm:pt>
    <dgm:pt modelId="{3A8E7DB8-62AA-4E16-9F19-9423BEC2BDB9}" type="pres">
      <dgm:prSet presAssocID="{856BA611-98C4-4AE9-8871-C8B3CCD39E76}" presName="noGeometry" presStyleCnt="0"/>
      <dgm:spPr/>
    </dgm:pt>
    <dgm:pt modelId="{1174C149-3025-477D-99CF-6FB06D3CBBB9}" type="pres">
      <dgm:prSet presAssocID="{856BA611-98C4-4AE9-8871-C8B3CCD39E76}" presName="childTextVisible" presStyleLbl="bgAccFollowNode1" presStyleIdx="4" presStyleCnt="6">
        <dgm:presLayoutVars>
          <dgm:bulletEnabled val="1"/>
        </dgm:presLayoutVars>
      </dgm:prSet>
      <dgm:spPr/>
    </dgm:pt>
    <dgm:pt modelId="{26FCCE91-A8BE-463F-80E8-456E2F4672B8}" type="pres">
      <dgm:prSet presAssocID="{856BA611-98C4-4AE9-8871-C8B3CCD39E76}" presName="childTextHidden" presStyleLbl="bgAccFollowNode1" presStyleIdx="4" presStyleCnt="6"/>
      <dgm:spPr/>
    </dgm:pt>
    <dgm:pt modelId="{3860901D-899D-4C09-9E0B-760AE9247E42}" type="pres">
      <dgm:prSet presAssocID="{856BA611-98C4-4AE9-8871-C8B3CCD39E76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AD4AB8D8-2692-4D12-946B-344FDA9A8BE6}" type="pres">
      <dgm:prSet presAssocID="{856BA611-98C4-4AE9-8871-C8B3CCD39E76}" presName="aSpace" presStyleCnt="0"/>
      <dgm:spPr/>
    </dgm:pt>
    <dgm:pt modelId="{38DB44DF-FA60-4569-9587-ADC9AC15D2CE}" type="pres">
      <dgm:prSet presAssocID="{ADA94128-976D-4F18-BD91-5DA3DF79D705}" presName="compNode" presStyleCnt="0"/>
      <dgm:spPr/>
    </dgm:pt>
    <dgm:pt modelId="{6F59D1F2-5284-4B7A-908F-352C21F0C12C}" type="pres">
      <dgm:prSet presAssocID="{ADA94128-976D-4F18-BD91-5DA3DF79D705}" presName="noGeometry" presStyleCnt="0"/>
      <dgm:spPr/>
    </dgm:pt>
    <dgm:pt modelId="{DDF064D6-0C0A-4E04-884D-3B454133D710}" type="pres">
      <dgm:prSet presAssocID="{ADA94128-976D-4F18-BD91-5DA3DF79D705}" presName="childTextVisible" presStyleLbl="bgAccFollowNode1" presStyleIdx="5" presStyleCnt="6" custLinFactNeighborX="-6484" custLinFactNeighborY="1912">
        <dgm:presLayoutVars>
          <dgm:bulletEnabled val="1"/>
        </dgm:presLayoutVars>
      </dgm:prSet>
      <dgm:spPr>
        <a:prstGeom prst="round2DiagRect">
          <a:avLst/>
        </a:prstGeom>
      </dgm:spPr>
    </dgm:pt>
    <dgm:pt modelId="{D450FD8E-1A33-4FCA-81AE-44C55374384D}" type="pres">
      <dgm:prSet presAssocID="{ADA94128-976D-4F18-BD91-5DA3DF79D705}" presName="childTextHidden" presStyleLbl="bgAccFollowNode1" presStyleIdx="5" presStyleCnt="6"/>
      <dgm:spPr/>
    </dgm:pt>
    <dgm:pt modelId="{DCF75795-5F7A-4662-941B-940FF5484322}" type="pres">
      <dgm:prSet presAssocID="{ADA94128-976D-4F18-BD91-5DA3DF79D705}" presName="parentText" presStyleLbl="node1" presStyleIdx="5" presStyleCnt="6" custLinFactNeighborX="86453" custLinFactNeighborY="3342">
        <dgm:presLayoutVars>
          <dgm:chMax val="1"/>
          <dgm:bulletEnabled val="1"/>
        </dgm:presLayoutVars>
      </dgm:prSet>
      <dgm:spPr/>
    </dgm:pt>
  </dgm:ptLst>
  <dgm:cxnLst>
    <dgm:cxn modelId="{D68CB607-8905-4E8B-B81D-213CA32A285B}" srcId="{4EB57F8B-B0C2-4ED5-857E-E4DEE22FF8EB}" destId="{A8DE3A65-25F5-411F-9422-44396CD5CD5F}" srcOrd="1" destOrd="0" parTransId="{B1313AB1-9EDE-400E-BB8F-67CE4B2815E4}" sibTransId="{0C385921-018B-4109-BFF5-FE71F98ADF79}"/>
    <dgm:cxn modelId="{69A6EE08-141B-45D1-B943-6527453D0645}" srcId="{AD9EDCED-485C-4DEE-A6DB-B1CD7FFF375D}" destId="{547E75D0-319F-428D-A26F-62D51DF8E7C6}" srcOrd="0" destOrd="0" parTransId="{6E49F500-07A7-47E6-A17E-7A5BA26B3F2A}" sibTransId="{AE733407-AED6-4886-80C2-9B3F724B5E0E}"/>
    <dgm:cxn modelId="{B792FE09-BAEC-4BFF-9055-9054F5CA3EAB}" type="presOf" srcId="{C8447D53-A176-4A54-BB5F-186B79C44CB4}" destId="{3A45EA51-FD58-49C5-A28B-60B060D64635}" srcOrd="0" destOrd="0" presId="urn:microsoft.com/office/officeart/2005/8/layout/hProcess6"/>
    <dgm:cxn modelId="{55BC440C-B7BB-4697-89FB-B1622314AA46}" srcId="{C8447D53-A176-4A54-BB5F-186B79C44CB4}" destId="{B90B06B7-C647-4830-890F-73FC35B89ACF}" srcOrd="0" destOrd="0" parTransId="{B6415B8D-A2F4-4F84-B949-4BE890492759}" sibTransId="{577DBC9B-EE22-4B52-BC51-91D40705DA3C}"/>
    <dgm:cxn modelId="{CFFF5B10-AA2F-4A86-BA4F-4E61147E732C}" type="presOf" srcId="{547E75D0-319F-428D-A26F-62D51DF8E7C6}" destId="{00A7EF02-AEF9-4DA2-928D-8609214EFF7F}" srcOrd="0" destOrd="0" presId="urn:microsoft.com/office/officeart/2005/8/layout/hProcess6"/>
    <dgm:cxn modelId="{5BE78E12-8D16-4F01-A254-D36318CFA1E7}" type="presOf" srcId="{D26534B5-2FA1-459E-98D5-F3D760CF2398}" destId="{4344AF13-9068-444A-979D-4A24E6DB5588}" srcOrd="1" destOrd="0" presId="urn:microsoft.com/office/officeart/2005/8/layout/hProcess6"/>
    <dgm:cxn modelId="{A83EFB17-6EF5-4A7D-9633-257E8F1BB659}" type="presOf" srcId="{AD9EDCED-485C-4DEE-A6DB-B1CD7FFF375D}" destId="{6680D0D0-CA83-44E7-BA35-3117F6BA835D}" srcOrd="0" destOrd="0" presId="urn:microsoft.com/office/officeart/2005/8/layout/hProcess6"/>
    <dgm:cxn modelId="{10A0091E-A0D9-4C5E-AEA2-ECC05F677574}" srcId="{4EB57F8B-B0C2-4ED5-857E-E4DEE22FF8EB}" destId="{AD9EDCED-485C-4DEE-A6DB-B1CD7FFF375D}" srcOrd="0" destOrd="0" parTransId="{25210831-291E-45B0-BA4E-23624DF02C18}" sibTransId="{2D3914E5-D236-48B8-ABA9-AA286FAF9A05}"/>
    <dgm:cxn modelId="{02097423-7A15-4219-8828-39CBE6E2E69D}" srcId="{4EB57F8B-B0C2-4ED5-857E-E4DEE22FF8EB}" destId="{30002914-FEAE-4BE9-980C-CBAD69AAABEF}" srcOrd="2" destOrd="0" parTransId="{6D34A95C-DA3D-40F4-A3AE-9F9C9C3C2DAB}" sibTransId="{6DFE2AC8-D965-4C14-A6E1-74727B1F3D1B}"/>
    <dgm:cxn modelId="{D34D1B35-145F-4D88-A2C8-E2F3D325CC61}" srcId="{4EB57F8B-B0C2-4ED5-857E-E4DEE22FF8EB}" destId="{ADA94128-976D-4F18-BD91-5DA3DF79D705}" srcOrd="5" destOrd="0" parTransId="{7B7F6181-3FD0-40CE-A3EC-7B9BF0F8C781}" sibTransId="{F9076B1E-DAC7-420A-BDF3-7F7D72767BE1}"/>
    <dgm:cxn modelId="{A2DF6362-7078-4FB6-A726-33A3079D6FCA}" type="presOf" srcId="{B90B06B7-C647-4830-890F-73FC35B89ACF}" destId="{E52D0C9F-2EB7-4D2A-B67B-C3A0D1ADD893}" srcOrd="1" destOrd="0" presId="urn:microsoft.com/office/officeart/2005/8/layout/hProcess6"/>
    <dgm:cxn modelId="{56A98448-9B06-4AA1-9993-A4F1C753FBB6}" type="presOf" srcId="{5F7832C2-31D9-4277-B450-AFE7553FAE00}" destId="{26FCCE91-A8BE-463F-80E8-456E2F4672B8}" srcOrd="1" destOrd="0" presId="urn:microsoft.com/office/officeart/2005/8/layout/hProcess6"/>
    <dgm:cxn modelId="{DDCC89AB-A155-40E8-A59D-CB9EAF1C5DDD}" type="presOf" srcId="{ADA94128-976D-4F18-BD91-5DA3DF79D705}" destId="{DCF75795-5F7A-4662-941B-940FF5484322}" srcOrd="0" destOrd="0" presId="urn:microsoft.com/office/officeart/2005/8/layout/hProcess6"/>
    <dgm:cxn modelId="{1765A3B1-0E28-4A8E-8E17-7776B203D532}" type="presOf" srcId="{30002914-FEAE-4BE9-980C-CBAD69AAABEF}" destId="{5C49D0EB-E156-4861-AEBE-8459CDB0BD38}" srcOrd="0" destOrd="0" presId="urn:microsoft.com/office/officeart/2005/8/layout/hProcess6"/>
    <dgm:cxn modelId="{181763B2-5CFD-4BDB-A3D5-F56B89438A7E}" type="presOf" srcId="{5F7832C2-31D9-4277-B450-AFE7553FAE00}" destId="{1174C149-3025-477D-99CF-6FB06D3CBBB9}" srcOrd="0" destOrd="0" presId="urn:microsoft.com/office/officeart/2005/8/layout/hProcess6"/>
    <dgm:cxn modelId="{8B4B51BA-8713-4789-AFC4-DD134AEC1973}" type="presOf" srcId="{D26534B5-2FA1-459E-98D5-F3D760CF2398}" destId="{28942BEF-9C91-4167-B49D-7286155198C0}" srcOrd="0" destOrd="0" presId="urn:microsoft.com/office/officeart/2005/8/layout/hProcess6"/>
    <dgm:cxn modelId="{290311C6-9E3D-42B7-93B9-1799E8E786C1}" srcId="{4EB57F8B-B0C2-4ED5-857E-E4DEE22FF8EB}" destId="{C8447D53-A176-4A54-BB5F-186B79C44CB4}" srcOrd="3" destOrd="0" parTransId="{8C99BACB-8A04-4481-AB6C-ED893F4B1154}" sibTransId="{A9283554-7346-4274-8C14-D1922639B188}"/>
    <dgm:cxn modelId="{DA047AC9-F9DE-4411-881D-5B1DB918FA38}" srcId="{856BA611-98C4-4AE9-8871-C8B3CCD39E76}" destId="{5F7832C2-31D9-4277-B450-AFE7553FAE00}" srcOrd="0" destOrd="0" parTransId="{C9BE4345-B8C3-4D4E-81BB-7FF9EF13F07F}" sibTransId="{9641E8EC-D9B2-4D02-9256-C7CD2EE04595}"/>
    <dgm:cxn modelId="{F4B3E7C9-4609-40D7-BC56-3D97F207DFDD}" type="presOf" srcId="{00E2B8D3-96D9-4B55-8372-832BC178785F}" destId="{E1CD22F2-BECF-4F36-9231-6DDC3D662EC0}" srcOrd="0" destOrd="0" presId="urn:microsoft.com/office/officeart/2005/8/layout/hProcess6"/>
    <dgm:cxn modelId="{C3F0BACA-54B9-4D07-AC03-A7C546B53AB5}" type="presOf" srcId="{B90B06B7-C647-4830-890F-73FC35B89ACF}" destId="{DA5AA95F-B0F3-42ED-9120-D6FCFA5A6AC8}" srcOrd="0" destOrd="0" presId="urn:microsoft.com/office/officeart/2005/8/layout/hProcess6"/>
    <dgm:cxn modelId="{B23A7BCE-8B96-4BBC-AEB9-DD7B36285E02}" type="presOf" srcId="{A8DE3A65-25F5-411F-9422-44396CD5CD5F}" destId="{408592C3-72C1-47B5-BD8C-8B4DAE5E33A2}" srcOrd="0" destOrd="0" presId="urn:microsoft.com/office/officeart/2005/8/layout/hProcess6"/>
    <dgm:cxn modelId="{C7D0DED1-96A0-43CD-B6B7-328FB8C70B54}" type="presOf" srcId="{4EB57F8B-B0C2-4ED5-857E-E4DEE22FF8EB}" destId="{622672D0-07C2-4A90-95B9-77711301C8E7}" srcOrd="0" destOrd="0" presId="urn:microsoft.com/office/officeart/2005/8/layout/hProcess6"/>
    <dgm:cxn modelId="{F0B6D9DC-641C-4C90-9313-B43BE3806656}" srcId="{A8DE3A65-25F5-411F-9422-44396CD5CD5F}" destId="{00E2B8D3-96D9-4B55-8372-832BC178785F}" srcOrd="0" destOrd="0" parTransId="{B700896F-6036-475B-8F6B-EC874F8AA091}" sibTransId="{CE29CE61-E9F9-4D8F-926F-2548821B803A}"/>
    <dgm:cxn modelId="{75BD5FE5-9953-4CE0-9F35-979EC7979B49}" type="presOf" srcId="{00E2B8D3-96D9-4B55-8372-832BC178785F}" destId="{B593E27F-D970-4069-B042-AEAED54D5A5A}" srcOrd="1" destOrd="0" presId="urn:microsoft.com/office/officeart/2005/8/layout/hProcess6"/>
    <dgm:cxn modelId="{5204A3ED-9253-40AE-9770-17F74AD180E0}" srcId="{4EB57F8B-B0C2-4ED5-857E-E4DEE22FF8EB}" destId="{856BA611-98C4-4AE9-8871-C8B3CCD39E76}" srcOrd="4" destOrd="0" parTransId="{E19F88DC-FEE7-413C-B473-5CA3C778FD94}" sibTransId="{2611E3C7-27AE-44AF-B182-87AA66181805}"/>
    <dgm:cxn modelId="{4B6BBDF5-DECD-411F-AB28-A4F209EA5E33}" srcId="{30002914-FEAE-4BE9-980C-CBAD69AAABEF}" destId="{D26534B5-2FA1-459E-98D5-F3D760CF2398}" srcOrd="0" destOrd="0" parTransId="{CF5C0673-FA67-4A29-99CE-581A35020A58}" sibTransId="{ABEE25B1-2C1D-419D-90FC-F549EB2015BF}"/>
    <dgm:cxn modelId="{6AF2C0FA-2C47-4B93-829F-237428EBF606}" type="presOf" srcId="{856BA611-98C4-4AE9-8871-C8B3CCD39E76}" destId="{3860901D-899D-4C09-9E0B-760AE9247E42}" srcOrd="0" destOrd="0" presId="urn:microsoft.com/office/officeart/2005/8/layout/hProcess6"/>
    <dgm:cxn modelId="{15D267FB-C9CB-4BBC-9CDF-5F7D06B97B01}" type="presOf" srcId="{547E75D0-319F-428D-A26F-62D51DF8E7C6}" destId="{853B9F6F-F02F-4981-993A-9764744FF68C}" srcOrd="1" destOrd="0" presId="urn:microsoft.com/office/officeart/2005/8/layout/hProcess6"/>
    <dgm:cxn modelId="{AEAAA239-FCAE-4659-B325-2352052D517B}" type="presParOf" srcId="{622672D0-07C2-4A90-95B9-77711301C8E7}" destId="{CFA4B8C8-2DB4-45BC-8CEE-13E9E987EE7F}" srcOrd="0" destOrd="0" presId="urn:microsoft.com/office/officeart/2005/8/layout/hProcess6"/>
    <dgm:cxn modelId="{191E5004-A923-4BA3-A99B-D943DBCD6916}" type="presParOf" srcId="{CFA4B8C8-2DB4-45BC-8CEE-13E9E987EE7F}" destId="{44E16457-F01A-408C-B673-4279F4D71A42}" srcOrd="0" destOrd="0" presId="urn:microsoft.com/office/officeart/2005/8/layout/hProcess6"/>
    <dgm:cxn modelId="{2911CCF0-94AF-40F7-8755-D384C6AC79AD}" type="presParOf" srcId="{CFA4B8C8-2DB4-45BC-8CEE-13E9E987EE7F}" destId="{00A7EF02-AEF9-4DA2-928D-8609214EFF7F}" srcOrd="1" destOrd="0" presId="urn:microsoft.com/office/officeart/2005/8/layout/hProcess6"/>
    <dgm:cxn modelId="{2D84D9C5-8F8D-414C-AB81-4FD66FECC3B6}" type="presParOf" srcId="{CFA4B8C8-2DB4-45BC-8CEE-13E9E987EE7F}" destId="{853B9F6F-F02F-4981-993A-9764744FF68C}" srcOrd="2" destOrd="0" presId="urn:microsoft.com/office/officeart/2005/8/layout/hProcess6"/>
    <dgm:cxn modelId="{6BFD6BAA-0364-406B-AB47-016D8323BAB0}" type="presParOf" srcId="{CFA4B8C8-2DB4-45BC-8CEE-13E9E987EE7F}" destId="{6680D0D0-CA83-44E7-BA35-3117F6BA835D}" srcOrd="3" destOrd="0" presId="urn:microsoft.com/office/officeart/2005/8/layout/hProcess6"/>
    <dgm:cxn modelId="{7C20D6E8-CA41-4A7A-9C47-1044AD9D4105}" type="presParOf" srcId="{622672D0-07C2-4A90-95B9-77711301C8E7}" destId="{1E646565-3250-46F1-BD7B-5A94A16790D1}" srcOrd="1" destOrd="0" presId="urn:microsoft.com/office/officeart/2005/8/layout/hProcess6"/>
    <dgm:cxn modelId="{15342C04-2403-4C76-BC39-8DCA34440F85}" type="presParOf" srcId="{622672D0-07C2-4A90-95B9-77711301C8E7}" destId="{DC76FBB8-803D-4CC9-986C-ABEF8198A33D}" srcOrd="2" destOrd="0" presId="urn:microsoft.com/office/officeart/2005/8/layout/hProcess6"/>
    <dgm:cxn modelId="{3F65F37C-718D-4F50-BDC7-2F4C5CD2356A}" type="presParOf" srcId="{DC76FBB8-803D-4CC9-986C-ABEF8198A33D}" destId="{32BD497D-F314-45A1-AFF6-7BD905A5313C}" srcOrd="0" destOrd="0" presId="urn:microsoft.com/office/officeart/2005/8/layout/hProcess6"/>
    <dgm:cxn modelId="{A22D3044-BE0C-4834-A97C-DB1728F0D06B}" type="presParOf" srcId="{DC76FBB8-803D-4CC9-986C-ABEF8198A33D}" destId="{E1CD22F2-BECF-4F36-9231-6DDC3D662EC0}" srcOrd="1" destOrd="0" presId="urn:microsoft.com/office/officeart/2005/8/layout/hProcess6"/>
    <dgm:cxn modelId="{5C791380-7434-4401-B04C-45E87E6DA91D}" type="presParOf" srcId="{DC76FBB8-803D-4CC9-986C-ABEF8198A33D}" destId="{B593E27F-D970-4069-B042-AEAED54D5A5A}" srcOrd="2" destOrd="0" presId="urn:microsoft.com/office/officeart/2005/8/layout/hProcess6"/>
    <dgm:cxn modelId="{C7E71EEC-3D84-4B55-8E27-D5BC4D1B6AA5}" type="presParOf" srcId="{DC76FBB8-803D-4CC9-986C-ABEF8198A33D}" destId="{408592C3-72C1-47B5-BD8C-8B4DAE5E33A2}" srcOrd="3" destOrd="0" presId="urn:microsoft.com/office/officeart/2005/8/layout/hProcess6"/>
    <dgm:cxn modelId="{169E83B4-2050-49E3-AE5B-975799360DB2}" type="presParOf" srcId="{622672D0-07C2-4A90-95B9-77711301C8E7}" destId="{DEF7AEFC-DA49-4FB9-AA81-807DC3212F60}" srcOrd="3" destOrd="0" presId="urn:microsoft.com/office/officeart/2005/8/layout/hProcess6"/>
    <dgm:cxn modelId="{0D67FBCD-4737-4A88-8826-EBB7C4EC30C1}" type="presParOf" srcId="{622672D0-07C2-4A90-95B9-77711301C8E7}" destId="{32A3D2B6-E4D7-4550-85C6-FE5B093805B3}" srcOrd="4" destOrd="0" presId="urn:microsoft.com/office/officeart/2005/8/layout/hProcess6"/>
    <dgm:cxn modelId="{96C26622-8410-42CF-93C3-A36B5C3F3121}" type="presParOf" srcId="{32A3D2B6-E4D7-4550-85C6-FE5B093805B3}" destId="{4CCA2BB5-6E2B-4024-BD37-FCFC562BD690}" srcOrd="0" destOrd="0" presId="urn:microsoft.com/office/officeart/2005/8/layout/hProcess6"/>
    <dgm:cxn modelId="{9FE9745D-D804-46ED-B2D7-A97CF33D8469}" type="presParOf" srcId="{32A3D2B6-E4D7-4550-85C6-FE5B093805B3}" destId="{28942BEF-9C91-4167-B49D-7286155198C0}" srcOrd="1" destOrd="0" presId="urn:microsoft.com/office/officeart/2005/8/layout/hProcess6"/>
    <dgm:cxn modelId="{31908A97-38D8-4438-B8EB-C15B13A11E3C}" type="presParOf" srcId="{32A3D2B6-E4D7-4550-85C6-FE5B093805B3}" destId="{4344AF13-9068-444A-979D-4A24E6DB5588}" srcOrd="2" destOrd="0" presId="urn:microsoft.com/office/officeart/2005/8/layout/hProcess6"/>
    <dgm:cxn modelId="{A94B7DAE-35E7-4D9A-A0EE-D3C0E2659D54}" type="presParOf" srcId="{32A3D2B6-E4D7-4550-85C6-FE5B093805B3}" destId="{5C49D0EB-E156-4861-AEBE-8459CDB0BD38}" srcOrd="3" destOrd="0" presId="urn:microsoft.com/office/officeart/2005/8/layout/hProcess6"/>
    <dgm:cxn modelId="{8478DEB6-353D-4417-9F55-B2793BBAD161}" type="presParOf" srcId="{622672D0-07C2-4A90-95B9-77711301C8E7}" destId="{9CF2339D-7CA1-4EEA-B4F7-82FD136DBD19}" srcOrd="5" destOrd="0" presId="urn:microsoft.com/office/officeart/2005/8/layout/hProcess6"/>
    <dgm:cxn modelId="{33D1CEA2-DEE3-43BB-94C2-512E705AD516}" type="presParOf" srcId="{622672D0-07C2-4A90-95B9-77711301C8E7}" destId="{DB4642C9-387C-4F55-B16E-9BE9BB882076}" srcOrd="6" destOrd="0" presId="urn:microsoft.com/office/officeart/2005/8/layout/hProcess6"/>
    <dgm:cxn modelId="{48501737-176B-4A6F-8540-36D1314C8B05}" type="presParOf" srcId="{DB4642C9-387C-4F55-B16E-9BE9BB882076}" destId="{B1A83D11-2B99-4281-BCC6-147F852BC6A3}" srcOrd="0" destOrd="0" presId="urn:microsoft.com/office/officeart/2005/8/layout/hProcess6"/>
    <dgm:cxn modelId="{C467EE25-8E4C-4D53-AFAA-979F1A111651}" type="presParOf" srcId="{DB4642C9-387C-4F55-B16E-9BE9BB882076}" destId="{DA5AA95F-B0F3-42ED-9120-D6FCFA5A6AC8}" srcOrd="1" destOrd="0" presId="urn:microsoft.com/office/officeart/2005/8/layout/hProcess6"/>
    <dgm:cxn modelId="{072161D3-CEE9-4923-82FD-2F0EA96A1092}" type="presParOf" srcId="{DB4642C9-387C-4F55-B16E-9BE9BB882076}" destId="{E52D0C9F-2EB7-4D2A-B67B-C3A0D1ADD893}" srcOrd="2" destOrd="0" presId="urn:microsoft.com/office/officeart/2005/8/layout/hProcess6"/>
    <dgm:cxn modelId="{C722AA6F-E2D5-4506-BB3A-BEB8146D7E50}" type="presParOf" srcId="{DB4642C9-387C-4F55-B16E-9BE9BB882076}" destId="{3A45EA51-FD58-49C5-A28B-60B060D64635}" srcOrd="3" destOrd="0" presId="urn:microsoft.com/office/officeart/2005/8/layout/hProcess6"/>
    <dgm:cxn modelId="{95221648-313F-43AE-AE52-08FD8608F1A9}" type="presParOf" srcId="{622672D0-07C2-4A90-95B9-77711301C8E7}" destId="{624A46BC-ED82-40F8-BD56-83CD0CE367DD}" srcOrd="7" destOrd="0" presId="urn:microsoft.com/office/officeart/2005/8/layout/hProcess6"/>
    <dgm:cxn modelId="{B7ABE071-DB9A-4302-95C6-AC50D162C59E}" type="presParOf" srcId="{622672D0-07C2-4A90-95B9-77711301C8E7}" destId="{514AF5F8-FE89-412A-99F9-D93EF3AD67C2}" srcOrd="8" destOrd="0" presId="urn:microsoft.com/office/officeart/2005/8/layout/hProcess6"/>
    <dgm:cxn modelId="{0A7814E9-39CC-416E-BFC3-E7839441019D}" type="presParOf" srcId="{514AF5F8-FE89-412A-99F9-D93EF3AD67C2}" destId="{3A8E7DB8-62AA-4E16-9F19-9423BEC2BDB9}" srcOrd="0" destOrd="0" presId="urn:microsoft.com/office/officeart/2005/8/layout/hProcess6"/>
    <dgm:cxn modelId="{9F04A26B-73C8-46D5-B1C7-CEF6F43C7C1E}" type="presParOf" srcId="{514AF5F8-FE89-412A-99F9-D93EF3AD67C2}" destId="{1174C149-3025-477D-99CF-6FB06D3CBBB9}" srcOrd="1" destOrd="0" presId="urn:microsoft.com/office/officeart/2005/8/layout/hProcess6"/>
    <dgm:cxn modelId="{8DDE5771-5068-4A09-A65F-A652E073DA8C}" type="presParOf" srcId="{514AF5F8-FE89-412A-99F9-D93EF3AD67C2}" destId="{26FCCE91-A8BE-463F-80E8-456E2F4672B8}" srcOrd="2" destOrd="0" presId="urn:microsoft.com/office/officeart/2005/8/layout/hProcess6"/>
    <dgm:cxn modelId="{2607F39D-C6AD-4441-B9F9-E6A380A55A4D}" type="presParOf" srcId="{514AF5F8-FE89-412A-99F9-D93EF3AD67C2}" destId="{3860901D-899D-4C09-9E0B-760AE9247E42}" srcOrd="3" destOrd="0" presId="urn:microsoft.com/office/officeart/2005/8/layout/hProcess6"/>
    <dgm:cxn modelId="{068F0B8F-1957-48AE-ACD8-CA16D483718F}" type="presParOf" srcId="{622672D0-07C2-4A90-95B9-77711301C8E7}" destId="{AD4AB8D8-2692-4D12-946B-344FDA9A8BE6}" srcOrd="9" destOrd="0" presId="urn:microsoft.com/office/officeart/2005/8/layout/hProcess6"/>
    <dgm:cxn modelId="{FE394654-EBB3-4EA0-A3B3-963BB22EB8C1}" type="presParOf" srcId="{622672D0-07C2-4A90-95B9-77711301C8E7}" destId="{38DB44DF-FA60-4569-9587-ADC9AC15D2CE}" srcOrd="10" destOrd="0" presId="urn:microsoft.com/office/officeart/2005/8/layout/hProcess6"/>
    <dgm:cxn modelId="{1DDC64D8-B7A4-4E8F-8085-7864124E3EC1}" type="presParOf" srcId="{38DB44DF-FA60-4569-9587-ADC9AC15D2CE}" destId="{6F59D1F2-5284-4B7A-908F-352C21F0C12C}" srcOrd="0" destOrd="0" presId="urn:microsoft.com/office/officeart/2005/8/layout/hProcess6"/>
    <dgm:cxn modelId="{5E9DC1F5-E2A4-4D20-B3CC-EFFA9CA60AC8}" type="presParOf" srcId="{38DB44DF-FA60-4569-9587-ADC9AC15D2CE}" destId="{DDF064D6-0C0A-4E04-884D-3B454133D710}" srcOrd="1" destOrd="0" presId="urn:microsoft.com/office/officeart/2005/8/layout/hProcess6"/>
    <dgm:cxn modelId="{F7E4D262-6D60-40A0-9058-EA24F5970F8F}" type="presParOf" srcId="{38DB44DF-FA60-4569-9587-ADC9AC15D2CE}" destId="{D450FD8E-1A33-4FCA-81AE-44C55374384D}" srcOrd="2" destOrd="0" presId="urn:microsoft.com/office/officeart/2005/8/layout/hProcess6"/>
    <dgm:cxn modelId="{FC74CB81-840A-4B0E-8ABD-9FF80C6F9126}" type="presParOf" srcId="{38DB44DF-FA60-4569-9587-ADC9AC15D2CE}" destId="{DCF75795-5F7A-4662-941B-940FF5484322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A7EF02-AEF9-4DA2-928D-8609214EFF7F}">
      <dsp:nvSpPr>
        <dsp:cNvPr id="0" name=""/>
        <dsp:cNvSpPr/>
      </dsp:nvSpPr>
      <dsp:spPr>
        <a:xfrm>
          <a:off x="289717" y="786075"/>
          <a:ext cx="1208781" cy="1056627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1016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-COGS</a:t>
          </a:r>
        </a:p>
      </dsp:txBody>
      <dsp:txXfrm>
        <a:off x="591912" y="944569"/>
        <a:ext cx="589281" cy="739639"/>
      </dsp:txXfrm>
    </dsp:sp>
    <dsp:sp modelId="{6680D0D0-CA83-44E7-BA35-3117F6BA835D}">
      <dsp:nvSpPr>
        <dsp:cNvPr id="0" name=""/>
        <dsp:cNvSpPr/>
      </dsp:nvSpPr>
      <dsp:spPr>
        <a:xfrm>
          <a:off x="2595" y="1012194"/>
          <a:ext cx="604390" cy="6043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Revenue </a:t>
          </a:r>
        </a:p>
      </dsp:txBody>
      <dsp:txXfrm>
        <a:off x="91106" y="1100705"/>
        <a:ext cx="427368" cy="427368"/>
      </dsp:txXfrm>
    </dsp:sp>
    <dsp:sp modelId="{E1CD22F2-BECF-4F36-9231-6DDC3D662EC0}">
      <dsp:nvSpPr>
        <dsp:cNvPr id="0" name=""/>
        <dsp:cNvSpPr/>
      </dsp:nvSpPr>
      <dsp:spPr>
        <a:xfrm>
          <a:off x="1891316" y="786075"/>
          <a:ext cx="1208781" cy="1056627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1016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-SG&amp;A</a:t>
          </a:r>
        </a:p>
      </dsp:txBody>
      <dsp:txXfrm>
        <a:off x="2193512" y="944569"/>
        <a:ext cx="589281" cy="739639"/>
      </dsp:txXfrm>
    </dsp:sp>
    <dsp:sp modelId="{408592C3-72C1-47B5-BD8C-8B4DAE5E33A2}">
      <dsp:nvSpPr>
        <dsp:cNvPr id="0" name=""/>
        <dsp:cNvSpPr/>
      </dsp:nvSpPr>
      <dsp:spPr>
        <a:xfrm>
          <a:off x="1589121" y="1012194"/>
          <a:ext cx="604390" cy="6043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Gross Profit</a:t>
          </a:r>
        </a:p>
      </dsp:txBody>
      <dsp:txXfrm>
        <a:off x="1677632" y="1100705"/>
        <a:ext cx="427368" cy="427368"/>
      </dsp:txXfrm>
    </dsp:sp>
    <dsp:sp modelId="{28942BEF-9C91-4167-B49D-7286155198C0}">
      <dsp:nvSpPr>
        <dsp:cNvPr id="0" name=""/>
        <dsp:cNvSpPr/>
      </dsp:nvSpPr>
      <dsp:spPr>
        <a:xfrm>
          <a:off x="3477843" y="786075"/>
          <a:ext cx="1208781" cy="1056627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1016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-Depreciation</a:t>
          </a:r>
        </a:p>
      </dsp:txBody>
      <dsp:txXfrm>
        <a:off x="3780038" y="944569"/>
        <a:ext cx="589281" cy="739639"/>
      </dsp:txXfrm>
    </dsp:sp>
    <dsp:sp modelId="{5C49D0EB-E156-4861-AEBE-8459CDB0BD38}">
      <dsp:nvSpPr>
        <dsp:cNvPr id="0" name=""/>
        <dsp:cNvSpPr/>
      </dsp:nvSpPr>
      <dsp:spPr>
        <a:xfrm>
          <a:off x="3175647" y="1012194"/>
          <a:ext cx="604390" cy="6043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EBITDA</a:t>
          </a:r>
        </a:p>
      </dsp:txBody>
      <dsp:txXfrm>
        <a:off x="3264158" y="1100705"/>
        <a:ext cx="427368" cy="427368"/>
      </dsp:txXfrm>
    </dsp:sp>
    <dsp:sp modelId="{DA5AA95F-B0F3-42ED-9120-D6FCFA5A6AC8}">
      <dsp:nvSpPr>
        <dsp:cNvPr id="0" name=""/>
        <dsp:cNvSpPr/>
      </dsp:nvSpPr>
      <dsp:spPr>
        <a:xfrm>
          <a:off x="5064369" y="786075"/>
          <a:ext cx="1208781" cy="1056627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1016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- Interest Payment</a:t>
          </a:r>
        </a:p>
      </dsp:txBody>
      <dsp:txXfrm>
        <a:off x="5366564" y="944569"/>
        <a:ext cx="589281" cy="739639"/>
      </dsp:txXfrm>
    </dsp:sp>
    <dsp:sp modelId="{3A45EA51-FD58-49C5-A28B-60B060D64635}">
      <dsp:nvSpPr>
        <dsp:cNvPr id="0" name=""/>
        <dsp:cNvSpPr/>
      </dsp:nvSpPr>
      <dsp:spPr>
        <a:xfrm>
          <a:off x="4762173" y="1012194"/>
          <a:ext cx="604390" cy="6043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EBIT</a:t>
          </a:r>
        </a:p>
      </dsp:txBody>
      <dsp:txXfrm>
        <a:off x="4850684" y="1100705"/>
        <a:ext cx="427368" cy="427368"/>
      </dsp:txXfrm>
    </dsp:sp>
    <dsp:sp modelId="{1174C149-3025-477D-99CF-6FB06D3CBBB9}">
      <dsp:nvSpPr>
        <dsp:cNvPr id="0" name=""/>
        <dsp:cNvSpPr/>
      </dsp:nvSpPr>
      <dsp:spPr>
        <a:xfrm>
          <a:off x="6650895" y="786075"/>
          <a:ext cx="1208781" cy="1056627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1016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-Tax</a:t>
          </a:r>
        </a:p>
      </dsp:txBody>
      <dsp:txXfrm>
        <a:off x="6953091" y="944569"/>
        <a:ext cx="589281" cy="739639"/>
      </dsp:txXfrm>
    </dsp:sp>
    <dsp:sp modelId="{3860901D-899D-4C09-9E0B-760AE9247E42}">
      <dsp:nvSpPr>
        <dsp:cNvPr id="0" name=""/>
        <dsp:cNvSpPr/>
      </dsp:nvSpPr>
      <dsp:spPr>
        <a:xfrm>
          <a:off x="6348700" y="1012194"/>
          <a:ext cx="604390" cy="6043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EBT</a:t>
          </a:r>
        </a:p>
      </dsp:txBody>
      <dsp:txXfrm>
        <a:off x="6437211" y="1100705"/>
        <a:ext cx="427368" cy="427368"/>
      </dsp:txXfrm>
    </dsp:sp>
    <dsp:sp modelId="{DDF064D6-0C0A-4E04-884D-3B454133D710}">
      <dsp:nvSpPr>
        <dsp:cNvPr id="0" name=""/>
        <dsp:cNvSpPr/>
      </dsp:nvSpPr>
      <dsp:spPr>
        <a:xfrm>
          <a:off x="8159044" y="806278"/>
          <a:ext cx="1208781" cy="1056627"/>
        </a:xfrm>
        <a:prstGeom prst="round2Diag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F75795-5F7A-4662-941B-940FF5484322}">
      <dsp:nvSpPr>
        <dsp:cNvPr id="0" name=""/>
        <dsp:cNvSpPr/>
      </dsp:nvSpPr>
      <dsp:spPr>
        <a:xfrm>
          <a:off x="8457740" y="1032392"/>
          <a:ext cx="604390" cy="6043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Earnings</a:t>
          </a:r>
        </a:p>
      </dsp:txBody>
      <dsp:txXfrm>
        <a:off x="8546251" y="1120903"/>
        <a:ext cx="427368" cy="4273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47767BD-50A1-4748-B3E9-A0360D70EA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84E9DA-9173-472E-B27E-BBB1C4C0B9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69FBBE6-1E71-4654-9286-B56899234A95}" type="datetimeFigureOut">
              <a:rPr lang="en-GB"/>
              <a:pPr>
                <a:defRPr/>
              </a:pPr>
              <a:t>29/05/2023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91D3F8-A840-455A-8790-B42367A90CF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E3C905-9383-4D09-811C-112431A6509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7A3AF43-987D-446B-B1A5-5A4E528F5FC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8A5A495-3D98-446C-8983-1D550A4177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19E496-7252-4D0A-B3E6-AE27E603188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951B69AE-B4EF-4224-95F7-BA8C51F32C3A}" type="datetimeFigureOut">
              <a:rPr lang="LID4096"/>
              <a:pPr>
                <a:defRPr/>
              </a:pPr>
              <a:t>05/27/2023</a:t>
            </a:fld>
            <a:endParaRPr lang="en-BE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9ED172B-D884-42AA-A59E-F4685B0A02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BE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89166C9-6D0D-4883-BDD6-9A55694E7B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BE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89E7D-4221-4979-A168-AA973D003B3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E222CB-4B10-4041-B6EB-F5C3733AC1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E7568C16-1F12-4271-9327-DE4DFCFAD242}" type="slidenum">
              <a:rPr lang="en-BE"/>
              <a:pPr>
                <a:defRPr/>
              </a:pPr>
              <a:t>‹#›</a:t>
            </a:fld>
            <a:endParaRPr lang="en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>
            <a:extLst>
              <a:ext uri="{FF2B5EF4-FFF2-40B4-BE49-F238E27FC236}">
                <a16:creationId xmlns:a16="http://schemas.microsoft.com/office/drawing/2014/main" id="{FA612272-6B31-4833-928D-91B6D3A9E0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>
            <a:extLst>
              <a:ext uri="{FF2B5EF4-FFF2-40B4-BE49-F238E27FC236}">
                <a16:creationId xmlns:a16="http://schemas.microsoft.com/office/drawing/2014/main" id="{1E5498F2-933E-49A5-8BF2-D116F308D8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en-US"/>
          </a:p>
        </p:txBody>
      </p:sp>
      <p:sp>
        <p:nvSpPr>
          <p:cNvPr id="13316" name="Slide Number Placeholder 3">
            <a:extLst>
              <a:ext uri="{FF2B5EF4-FFF2-40B4-BE49-F238E27FC236}">
                <a16:creationId xmlns:a16="http://schemas.microsoft.com/office/drawing/2014/main" id="{A3EFF134-3D61-43D8-BFB6-AB6DD1CF33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1204E85-1650-4F9E-97B3-5039547FD4C4}" type="slidenum">
              <a:rPr lang="LID4096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LID4096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887CB92E-FB55-4812-95B8-3397D92C2E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EF3F1258-D95A-433B-BB45-4BCE1BD9F1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id="{2A88126C-DABE-4F52-AAAF-AE570891FA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CEC2C18-6A30-40C1-9B80-97F022B62C60}" type="slidenum">
              <a:rPr kumimoji="0" lang="LID4096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LID4096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1567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887CB92E-FB55-4812-95B8-3397D92C2E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EF3F1258-D95A-433B-BB45-4BCE1BD9F1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id="{2A88126C-DABE-4F52-AAAF-AE570891FA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CEC2C18-6A30-40C1-9B80-97F022B62C60}" type="slidenum">
              <a:rPr kumimoji="0" lang="LID4096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LID4096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3872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887CB92E-FB55-4812-95B8-3397D92C2E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EF3F1258-D95A-433B-BB45-4BCE1BD9F1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id="{2A88126C-DABE-4F52-AAAF-AE570891FA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CEC2C18-6A30-40C1-9B80-97F022B62C60}" type="slidenum">
              <a:rPr kumimoji="0" lang="LID4096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LID4096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086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887CB92E-FB55-4812-95B8-3397D92C2E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EF3F1258-D95A-433B-BB45-4BCE1BD9F1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id="{2A88126C-DABE-4F52-AAAF-AE570891FA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CEC2C18-6A30-40C1-9B80-97F022B62C60}" type="slidenum">
              <a:rPr kumimoji="0" lang="LID4096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LID4096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0345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887CB92E-FB55-4812-95B8-3397D92C2E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EF3F1258-D95A-433B-BB45-4BCE1BD9F1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id="{2A88126C-DABE-4F52-AAAF-AE570891FA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CEC2C18-6A30-40C1-9B80-97F022B62C60}" type="slidenum">
              <a:rPr kumimoji="0" lang="LID4096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LID4096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94593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887CB92E-FB55-4812-95B8-3397D92C2E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EF3F1258-D95A-433B-BB45-4BCE1BD9F1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id="{2A88126C-DABE-4F52-AAAF-AE570891FA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CEC2C18-6A30-40C1-9B80-97F022B62C60}" type="slidenum">
              <a:rPr kumimoji="0" lang="LID4096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LID4096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72760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887CB92E-FB55-4812-95B8-3397D92C2E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EF3F1258-D95A-433B-BB45-4BCE1BD9F1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id="{2A88126C-DABE-4F52-AAAF-AE570891FA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CEC2C18-6A30-40C1-9B80-97F022B62C60}" type="slidenum">
              <a:rPr kumimoji="0" lang="LID4096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LID4096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61175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887CB92E-FB55-4812-95B8-3397D92C2E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EF3F1258-D95A-433B-BB45-4BCE1BD9F1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id="{2A88126C-DABE-4F52-AAAF-AE570891FA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CEC2C18-6A30-40C1-9B80-97F022B62C60}" type="slidenum">
              <a:rPr kumimoji="0" lang="LID4096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LID4096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41944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887CB92E-FB55-4812-95B8-3397D92C2E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EF3F1258-D95A-433B-BB45-4BCE1BD9F1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id="{2A88126C-DABE-4F52-AAAF-AE570891FA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CEC2C18-6A30-40C1-9B80-97F022B62C60}" type="slidenum">
              <a:rPr kumimoji="0" lang="LID4096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LID4096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95603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887CB92E-FB55-4812-95B8-3397D92C2E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EF3F1258-D95A-433B-BB45-4BCE1BD9F1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id="{2A88126C-DABE-4F52-AAAF-AE570891FA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CEC2C18-6A30-40C1-9B80-97F022B62C60}" type="slidenum">
              <a:rPr kumimoji="0" lang="LID4096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LID4096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1130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887CB92E-FB55-4812-95B8-3397D92C2E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EF3F1258-D95A-433B-BB45-4BCE1BD9F1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id="{2A88126C-DABE-4F52-AAAF-AE570891FA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CEC2C18-6A30-40C1-9B80-97F022B62C60}" type="slidenum">
              <a:rPr kumimoji="0" lang="LID4096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LID4096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65893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887CB92E-FB55-4812-95B8-3397D92C2E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EF3F1258-D95A-433B-BB45-4BCE1BD9F1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id="{2A88126C-DABE-4F52-AAAF-AE570891FA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CEC2C18-6A30-40C1-9B80-97F022B62C60}" type="slidenum">
              <a:rPr kumimoji="0" lang="LID4096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LID4096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89326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887CB92E-FB55-4812-95B8-3397D92C2E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EF3F1258-D95A-433B-BB45-4BCE1BD9F1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id="{2A88126C-DABE-4F52-AAAF-AE570891FA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CEC2C18-6A30-40C1-9B80-97F022B62C60}" type="slidenum">
              <a:rPr kumimoji="0" lang="LID4096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LID4096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6304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887CB92E-FB55-4812-95B8-3397D92C2E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EF3F1258-D95A-433B-BB45-4BCE1BD9F1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id="{2A88126C-DABE-4F52-AAAF-AE570891FA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CEC2C18-6A30-40C1-9B80-97F022B62C60}" type="slidenum">
              <a:rPr kumimoji="0" lang="LID4096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LID4096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2447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887CB92E-FB55-4812-95B8-3397D92C2E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EF3F1258-D95A-433B-BB45-4BCE1BD9F1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id="{2A88126C-DABE-4F52-AAAF-AE570891FA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CEC2C18-6A30-40C1-9B80-97F022B62C60}" type="slidenum">
              <a:rPr kumimoji="0" lang="LID4096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LID4096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1671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887CB92E-FB55-4812-95B8-3397D92C2E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EF3F1258-D95A-433B-BB45-4BCE1BD9F1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id="{2A88126C-DABE-4F52-AAAF-AE570891FA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CEC2C18-6A30-40C1-9B80-97F022B62C60}" type="slidenum">
              <a:rPr kumimoji="0" lang="LID4096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LID4096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4320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887CB92E-FB55-4812-95B8-3397D92C2E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EF3F1258-D95A-433B-BB45-4BCE1BD9F1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id="{2A88126C-DABE-4F52-AAAF-AE570891FA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CEC2C18-6A30-40C1-9B80-97F022B62C60}" type="slidenum">
              <a:rPr kumimoji="0" lang="LID4096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LID4096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819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887CB92E-FB55-4812-95B8-3397D92C2E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EF3F1258-D95A-433B-BB45-4BCE1BD9F1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id="{2A88126C-DABE-4F52-AAAF-AE570891FA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CEC2C18-6A30-40C1-9B80-97F022B62C60}" type="slidenum">
              <a:rPr kumimoji="0" lang="LID4096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LID4096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1366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887CB92E-FB55-4812-95B8-3397D92C2E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EF3F1258-D95A-433B-BB45-4BCE1BD9F1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id="{2A88126C-DABE-4F52-AAAF-AE570891FA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CEC2C18-6A30-40C1-9B80-97F022B62C60}" type="slidenum">
              <a:rPr kumimoji="0" lang="LID4096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LID4096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8686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887CB92E-FB55-4812-95B8-3397D92C2E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EF3F1258-D95A-433B-BB45-4BCE1BD9F1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id="{2A88126C-DABE-4F52-AAAF-AE570891FA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CEC2C18-6A30-40C1-9B80-97F022B62C60}" type="slidenum">
              <a:rPr kumimoji="0" lang="LID4096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LID4096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8699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F3362-1A20-4329-8560-796261D198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356DF4-1F23-4E46-B631-1CEF86F96A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B7E18-95DC-4687-B59F-75DB152E4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11DD9F-50CF-42B1-B4FB-557CFF3E0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D76A0-E0FE-480C-A4DD-E62085FF5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401E8F-2551-4EA3-A283-81370C94BF4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7362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BC3C2-F27C-402B-A8F6-56D4C0DB1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663985-19EE-4BC8-87FA-1543B0BE91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DE1E0-E489-429F-B669-C387AEA70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0BCF1-8710-4F2D-A3D4-565CD146A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34996-0E1A-4DA8-BB23-05585BB32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E7DCD7-B38C-4C01-811B-8965EC5B2C0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8131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2EA966-92E7-432E-97CC-F78167868D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B97A87-8203-4024-8BB7-F52FD9B05D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8BD14-0BC1-46EF-B903-5724A3EFA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9E611-CC48-4D87-BF6D-4CA63FE6A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CBAEF-C10A-41D6-AB1F-06F6DC1A1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A98330-4DF0-4C6E-B237-37936E3AB4D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186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5BFDD64F-36DC-4B27-936E-53DEB2FEB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7" t="64098" r="33180" b="23982"/>
          <a:stretch>
            <a:fillRect/>
          </a:stretch>
        </p:blipFill>
        <p:spPr bwMode="auto">
          <a:xfrm>
            <a:off x="-11113" y="5283200"/>
            <a:ext cx="12203113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5E2AA2-B2BB-4286-BAF1-93EBFFCD93BF}"/>
              </a:ext>
            </a:extLst>
          </p:cNvPr>
          <p:cNvSpPr/>
          <p:nvPr/>
        </p:nvSpPr>
        <p:spPr>
          <a:xfrm>
            <a:off x="0" y="0"/>
            <a:ext cx="12192000" cy="5106988"/>
          </a:xfrm>
          <a:prstGeom prst="rect">
            <a:avLst/>
          </a:prstGeom>
          <a:solidFill>
            <a:srgbClr val="013D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BE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C92B008E-AD90-428B-BD5E-B81342D85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913" y="787400"/>
            <a:ext cx="3178175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EC3C2D2-CCBC-4C5A-9691-C0D2D4757EA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153022" y="2838755"/>
            <a:ext cx="8343123" cy="82391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4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E2A1C64F-8A71-4D1E-9D8B-C0DAD1F5D542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124950" y="6307138"/>
            <a:ext cx="2743200" cy="365125"/>
          </a:xfrm>
        </p:spPr>
        <p:txBody>
          <a:bodyPr/>
          <a:lstStyle>
            <a:lvl1pPr>
              <a:defRPr sz="1200" dirty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128723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33BBBE9-68E6-4BB7-9DAB-7278C860F8FD}"/>
              </a:ext>
            </a:extLst>
          </p:cNvPr>
          <p:cNvSpPr/>
          <p:nvPr/>
        </p:nvSpPr>
        <p:spPr>
          <a:xfrm>
            <a:off x="0" y="0"/>
            <a:ext cx="8181975" cy="6858000"/>
          </a:xfrm>
          <a:prstGeom prst="rect">
            <a:avLst/>
          </a:prstGeom>
          <a:solidFill>
            <a:srgbClr val="013D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BE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55557F3D-1411-4936-A493-26BF0ABB385A}"/>
              </a:ext>
            </a:extLst>
          </p:cNvPr>
          <p:cNvSpPr txBox="1">
            <a:spLocks/>
          </p:cNvSpPr>
          <p:nvPr/>
        </p:nvSpPr>
        <p:spPr>
          <a:xfrm>
            <a:off x="1098550" y="6580188"/>
            <a:ext cx="1898650" cy="303212"/>
          </a:xfrm>
          <a:prstGeom prst="rect">
            <a:avLst/>
          </a:prstGeom>
        </p:spPr>
        <p:txBody>
          <a:bodyPr anchor="ctr"/>
          <a:lstStyle>
            <a:defPPr>
              <a:defRPr lang="en-B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700" dirty="0">
                <a:latin typeface="+mj-lt"/>
              </a:rPr>
              <a:t>Copyright © 2019 Schuman Associates</a:t>
            </a:r>
            <a:endParaRPr lang="en-BE" sz="700" dirty="0">
              <a:latin typeface="+mj-lt"/>
            </a:endParaRP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3760B690-AA62-4B2E-A206-113F1B8C8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8" y="6532563"/>
            <a:ext cx="903287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E64B3330-135A-4019-AD1E-47C7B10613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4353" y="1382678"/>
            <a:ext cx="4205571" cy="7494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745295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CFA86A-3F03-4DA2-9A87-9358B8274279}"/>
              </a:ext>
            </a:extLst>
          </p:cNvPr>
          <p:cNvSpPr/>
          <p:nvPr/>
        </p:nvSpPr>
        <p:spPr>
          <a:xfrm>
            <a:off x="0" y="0"/>
            <a:ext cx="3846513" cy="6858000"/>
          </a:xfrm>
          <a:prstGeom prst="rect">
            <a:avLst/>
          </a:prstGeom>
          <a:solidFill>
            <a:srgbClr val="013D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BE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BD1689CE-7278-4519-8914-B2614E6456FD}"/>
              </a:ext>
            </a:extLst>
          </p:cNvPr>
          <p:cNvSpPr txBox="1">
            <a:spLocks/>
          </p:cNvSpPr>
          <p:nvPr/>
        </p:nvSpPr>
        <p:spPr>
          <a:xfrm>
            <a:off x="1098550" y="6580188"/>
            <a:ext cx="1898650" cy="303212"/>
          </a:xfrm>
          <a:prstGeom prst="rect">
            <a:avLst/>
          </a:prstGeom>
        </p:spPr>
        <p:txBody>
          <a:bodyPr anchor="ctr"/>
          <a:lstStyle>
            <a:defPPr>
              <a:defRPr lang="en-B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700" dirty="0">
                <a:latin typeface="+mj-lt"/>
              </a:rPr>
              <a:t>Copyright © 2019 Schuman Associates</a:t>
            </a:r>
            <a:endParaRPr lang="en-BE" sz="700" dirty="0">
              <a:latin typeface="+mj-lt"/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2626A82A-934A-47A8-861E-98EF81865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8" y="6532563"/>
            <a:ext cx="903287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F17C712F-1E6B-4701-A4A3-7F763C53EE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923" y="1334040"/>
            <a:ext cx="2714477" cy="7494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BE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CCD0BE7-078E-4AC8-997B-0D255C7DDF2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53613" y="462132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  <a:lvl2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9310606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6CFA58-2C45-4B19-8C34-5ADA220841C1}"/>
              </a:ext>
            </a:extLst>
          </p:cNvPr>
          <p:cNvSpPr/>
          <p:nvPr/>
        </p:nvSpPr>
        <p:spPr>
          <a:xfrm>
            <a:off x="0" y="5619750"/>
            <a:ext cx="12192000" cy="1238250"/>
          </a:xfrm>
          <a:prstGeom prst="rect">
            <a:avLst/>
          </a:prstGeom>
          <a:solidFill>
            <a:srgbClr val="013D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BE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9052BEAF-FF8E-46C9-B7B8-B1F610B314F5}"/>
              </a:ext>
            </a:extLst>
          </p:cNvPr>
          <p:cNvSpPr txBox="1">
            <a:spLocks/>
          </p:cNvSpPr>
          <p:nvPr/>
        </p:nvSpPr>
        <p:spPr>
          <a:xfrm>
            <a:off x="1098550" y="6580188"/>
            <a:ext cx="1898650" cy="303212"/>
          </a:xfrm>
          <a:prstGeom prst="rect">
            <a:avLst/>
          </a:prstGeom>
        </p:spPr>
        <p:txBody>
          <a:bodyPr anchor="ctr"/>
          <a:lstStyle>
            <a:defPPr>
              <a:defRPr lang="en-B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700" dirty="0">
                <a:latin typeface="+mj-lt"/>
              </a:rPr>
              <a:t>Copyright © 2019 Schuman Associates</a:t>
            </a:r>
            <a:endParaRPr lang="en-BE" sz="700" dirty="0">
              <a:latin typeface="+mj-lt"/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6145C0A1-8AFB-4D85-BA79-51AF18D8B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8" y="6532563"/>
            <a:ext cx="903287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B8D0F6C5-8E78-429E-8A48-9AC9A30428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1988" y="5906597"/>
            <a:ext cx="7161707" cy="7494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BE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06AA6-7CB0-47F6-B3C4-A94201BB110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04182" y="384310"/>
            <a:ext cx="11091187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  <a:lvl2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2680355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67B7D73-77FA-491E-900B-E0909967A14A}"/>
              </a:ext>
            </a:extLst>
          </p:cNvPr>
          <p:cNvSpPr/>
          <p:nvPr/>
        </p:nvSpPr>
        <p:spPr>
          <a:xfrm>
            <a:off x="0" y="5619750"/>
            <a:ext cx="12192000" cy="1238250"/>
          </a:xfrm>
          <a:prstGeom prst="rect">
            <a:avLst/>
          </a:prstGeom>
          <a:solidFill>
            <a:srgbClr val="013D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BE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1E8569D-CDA4-477D-A4A4-E2634525B357}"/>
              </a:ext>
            </a:extLst>
          </p:cNvPr>
          <p:cNvSpPr txBox="1">
            <a:spLocks/>
          </p:cNvSpPr>
          <p:nvPr/>
        </p:nvSpPr>
        <p:spPr>
          <a:xfrm>
            <a:off x="0" y="5619750"/>
            <a:ext cx="12192000" cy="12382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ro-RO" sz="3600" i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D2116E5C-F27F-48B5-B18E-BF33A9748CB9}"/>
              </a:ext>
            </a:extLst>
          </p:cNvPr>
          <p:cNvSpPr txBox="1">
            <a:spLocks/>
          </p:cNvSpPr>
          <p:nvPr/>
        </p:nvSpPr>
        <p:spPr>
          <a:xfrm>
            <a:off x="1098550" y="6580188"/>
            <a:ext cx="1898650" cy="303212"/>
          </a:xfrm>
          <a:prstGeom prst="rect">
            <a:avLst/>
          </a:prstGeom>
        </p:spPr>
        <p:txBody>
          <a:bodyPr anchor="ctr"/>
          <a:lstStyle>
            <a:defPPr>
              <a:defRPr lang="en-B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700" dirty="0">
                <a:latin typeface="+mj-lt"/>
              </a:rPr>
              <a:t>Copyright © 2019 Schuman Associates</a:t>
            </a:r>
            <a:endParaRPr lang="en-BE" sz="700" dirty="0">
              <a:latin typeface="+mj-lt"/>
            </a:endParaRP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9B776591-B713-40FF-866E-4E2D9FA12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75"/>
            <a:ext cx="12192000" cy="12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BAD78F2A-8602-4DB0-BD9B-58CDED4E2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8" y="6532563"/>
            <a:ext cx="903287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094D6891-6961-499F-A0E6-33E05637E1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1715" y="5906597"/>
            <a:ext cx="7161707" cy="7494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BE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65A668B-5BA5-4556-9085-3C6150228F1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04182" y="384310"/>
            <a:ext cx="11091187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  <a:lvl2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6906897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D3949E-6E5F-4BCF-BC17-359A35F3C8DD}"/>
              </a:ext>
            </a:extLst>
          </p:cNvPr>
          <p:cNvSpPr/>
          <p:nvPr/>
        </p:nvSpPr>
        <p:spPr>
          <a:xfrm>
            <a:off x="0" y="5619750"/>
            <a:ext cx="12192000" cy="1238250"/>
          </a:xfrm>
          <a:prstGeom prst="rect">
            <a:avLst/>
          </a:prstGeom>
          <a:solidFill>
            <a:srgbClr val="013D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BE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C41C68C-1D84-4525-8D66-A396FF0000AF}"/>
              </a:ext>
            </a:extLst>
          </p:cNvPr>
          <p:cNvSpPr txBox="1">
            <a:spLocks/>
          </p:cNvSpPr>
          <p:nvPr/>
        </p:nvSpPr>
        <p:spPr>
          <a:xfrm>
            <a:off x="0" y="5619750"/>
            <a:ext cx="12192000" cy="12382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3600" i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0911F8B1-F235-4B25-8285-8D4EA3CE469B}"/>
              </a:ext>
            </a:extLst>
          </p:cNvPr>
          <p:cNvSpPr txBox="1">
            <a:spLocks/>
          </p:cNvSpPr>
          <p:nvPr/>
        </p:nvSpPr>
        <p:spPr>
          <a:xfrm>
            <a:off x="1098550" y="6580188"/>
            <a:ext cx="1898650" cy="303212"/>
          </a:xfrm>
          <a:prstGeom prst="rect">
            <a:avLst/>
          </a:prstGeom>
        </p:spPr>
        <p:txBody>
          <a:bodyPr anchor="ctr"/>
          <a:lstStyle>
            <a:defPPr>
              <a:defRPr lang="en-B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700" dirty="0">
                <a:latin typeface="+mj-lt"/>
              </a:rPr>
              <a:t>Copyright © 2019 Schuman Associates</a:t>
            </a:r>
            <a:endParaRPr lang="en-BE" sz="700" dirty="0">
              <a:latin typeface="+mj-lt"/>
            </a:endParaRP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B90CEC47-2427-4F53-B992-729AA071D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97513"/>
            <a:ext cx="1219200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9E91F56-A52F-4253-A4DA-D8DA045C9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8" y="6532563"/>
            <a:ext cx="903287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FC2E32BC-BEE0-41FB-BA28-130BBFE1F4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1715" y="5906597"/>
            <a:ext cx="7161707" cy="7494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B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7AB469D-C155-4958-8066-29FCFB8D2EC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04182" y="384310"/>
            <a:ext cx="11091187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  <a:lvl2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458760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6E00D5A-8519-4B32-9FC9-50656EC06D0A}"/>
              </a:ext>
            </a:extLst>
          </p:cNvPr>
          <p:cNvSpPr/>
          <p:nvPr/>
        </p:nvSpPr>
        <p:spPr>
          <a:xfrm>
            <a:off x="0" y="5619750"/>
            <a:ext cx="12192000" cy="1238250"/>
          </a:xfrm>
          <a:prstGeom prst="rect">
            <a:avLst/>
          </a:prstGeom>
          <a:solidFill>
            <a:srgbClr val="013D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BE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B00BC083-BDAB-4A11-8CBB-BF941142C531}"/>
              </a:ext>
            </a:extLst>
          </p:cNvPr>
          <p:cNvSpPr txBox="1">
            <a:spLocks/>
          </p:cNvSpPr>
          <p:nvPr/>
        </p:nvSpPr>
        <p:spPr>
          <a:xfrm>
            <a:off x="1098550" y="6580188"/>
            <a:ext cx="1898650" cy="303212"/>
          </a:xfrm>
          <a:prstGeom prst="rect">
            <a:avLst/>
          </a:prstGeom>
        </p:spPr>
        <p:txBody>
          <a:bodyPr anchor="ctr"/>
          <a:lstStyle>
            <a:defPPr>
              <a:defRPr lang="en-B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700" dirty="0">
                <a:latin typeface="+mj-lt"/>
              </a:rPr>
              <a:t>Copyright © 2019 Schuman Associates</a:t>
            </a:r>
            <a:endParaRPr lang="en-BE" sz="700" dirty="0">
              <a:latin typeface="+mj-lt"/>
            </a:endParaRP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AB34D935-23B8-4C4C-8CBE-B11DAEBF0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8" y="6532563"/>
            <a:ext cx="903287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>
            <a:extLst>
              <a:ext uri="{FF2B5EF4-FFF2-40B4-BE49-F238E27FC236}">
                <a16:creationId xmlns:a16="http://schemas.microsoft.com/office/drawing/2014/main" id="{4BAD27F4-0A50-416B-A211-47FDD3DBB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81" b="37025"/>
          <a:stretch>
            <a:fillRect/>
          </a:stretch>
        </p:blipFill>
        <p:spPr bwMode="auto">
          <a:xfrm>
            <a:off x="-17463" y="1398588"/>
            <a:ext cx="12209463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2CD303AD-DD15-4EC5-B344-662A68A89F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1715" y="5906597"/>
            <a:ext cx="7161707" cy="7494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BE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524DBF6-324E-47B7-87CD-9D41729CF242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24222" y="299836"/>
            <a:ext cx="8343123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800" b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C4A3F92-413B-4029-AA2F-1FAD9A03DB7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04182" y="2084450"/>
            <a:ext cx="11091187" cy="3173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  <a:lvl2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4658483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3A441BD1-CE00-424D-B083-4A5D8FFA2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75"/>
            <a:ext cx="12192000" cy="543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0E465F-49FF-40E6-A9B5-835D8BA10F6F}"/>
              </a:ext>
            </a:extLst>
          </p:cNvPr>
          <p:cNvSpPr/>
          <p:nvPr/>
        </p:nvSpPr>
        <p:spPr>
          <a:xfrm>
            <a:off x="9402763" y="0"/>
            <a:ext cx="2530475" cy="5438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BB3A8E-F967-4D23-9F2C-AD19226E0198}"/>
              </a:ext>
            </a:extLst>
          </p:cNvPr>
          <p:cNvSpPr/>
          <p:nvPr/>
        </p:nvSpPr>
        <p:spPr>
          <a:xfrm>
            <a:off x="3346450" y="-3175"/>
            <a:ext cx="2749550" cy="5438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68599A-B54B-43D2-9417-AE84522B6969}"/>
              </a:ext>
            </a:extLst>
          </p:cNvPr>
          <p:cNvSpPr/>
          <p:nvPr/>
        </p:nvSpPr>
        <p:spPr>
          <a:xfrm>
            <a:off x="0" y="5619750"/>
            <a:ext cx="12192000" cy="1238250"/>
          </a:xfrm>
          <a:prstGeom prst="rect">
            <a:avLst/>
          </a:prstGeom>
          <a:solidFill>
            <a:srgbClr val="013D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BE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ABA5FC3-3971-4819-99C5-5627307D6FA0}"/>
              </a:ext>
            </a:extLst>
          </p:cNvPr>
          <p:cNvSpPr txBox="1">
            <a:spLocks/>
          </p:cNvSpPr>
          <p:nvPr/>
        </p:nvSpPr>
        <p:spPr>
          <a:xfrm>
            <a:off x="0" y="5619750"/>
            <a:ext cx="12192000" cy="12382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ro-RO" sz="3600" i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CC8A64-C1D0-4D97-8503-AB357723C781}"/>
              </a:ext>
            </a:extLst>
          </p:cNvPr>
          <p:cNvSpPr txBox="1">
            <a:spLocks/>
          </p:cNvSpPr>
          <p:nvPr/>
        </p:nvSpPr>
        <p:spPr>
          <a:xfrm>
            <a:off x="1098550" y="6580188"/>
            <a:ext cx="1898650" cy="303212"/>
          </a:xfrm>
          <a:prstGeom prst="rect">
            <a:avLst/>
          </a:prstGeom>
        </p:spPr>
        <p:txBody>
          <a:bodyPr anchor="ctr"/>
          <a:lstStyle>
            <a:defPPr>
              <a:defRPr lang="en-B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700" dirty="0">
                <a:latin typeface="+mj-lt"/>
              </a:rPr>
              <a:t>Copyright © 2019 Schuman Associates</a:t>
            </a:r>
            <a:endParaRPr lang="en-BE" sz="7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E17043-1CEB-4629-9D7A-5BB6F7D408CF}"/>
              </a:ext>
            </a:extLst>
          </p:cNvPr>
          <p:cNvSpPr/>
          <p:nvPr/>
        </p:nvSpPr>
        <p:spPr>
          <a:xfrm>
            <a:off x="6394450" y="0"/>
            <a:ext cx="2749550" cy="5438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BE"/>
          </a:p>
        </p:txBody>
      </p:sp>
      <p:pic>
        <p:nvPicPr>
          <p:cNvPr id="10" name="Picture 13">
            <a:extLst>
              <a:ext uri="{FF2B5EF4-FFF2-40B4-BE49-F238E27FC236}">
                <a16:creationId xmlns:a16="http://schemas.microsoft.com/office/drawing/2014/main" id="{4DBE9525-A82D-4E74-97D8-F3ABDEDB9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8" y="6532563"/>
            <a:ext cx="903287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14D023A-533A-4B53-A9BD-D2A0D645AE2A}"/>
              </a:ext>
            </a:extLst>
          </p:cNvPr>
          <p:cNvSpPr/>
          <p:nvPr/>
        </p:nvSpPr>
        <p:spPr>
          <a:xfrm>
            <a:off x="261938" y="-3175"/>
            <a:ext cx="2749550" cy="5438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BE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2B70EE2-F4C7-41B9-8CA0-3DE84B9C5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1715" y="5906597"/>
            <a:ext cx="7161707" cy="7494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00381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5050A-74A1-4F0A-93C3-3D3982061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189B2-3394-4FDF-9388-776F812A4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2387A-DE3D-4EA6-A4FE-6743E780A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7B755-C1E8-4FEF-9597-B155E1570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DF0C-2DC2-40CB-92F5-C3EF0D18F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40D7E3-155C-4D18-854D-03389EF2384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2083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91746-E48E-44DF-988D-BF9D3C7D7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BC0993-EB99-4B1B-AFFD-EC509D19D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75943-52B3-4947-8479-8104864A8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10FA5-8846-43BF-B744-C8770E7F5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7DB8F-8B31-4AE4-BC55-3410A7ACA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2AFD38-45E9-4AFA-A987-FF0F4D56CBD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942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ED3D9-68D9-4D71-96C4-94205BA53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7522A-F182-4D5F-A80C-176D5CD697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826E7D-71FA-42E4-B199-0AE8A786C8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FAACFDD-60B3-40D5-998D-57D654273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661567B-5B1F-4E85-8E41-A8DB67CBB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5EEE105-9E08-4799-AAF6-FD6A4B99C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81B832-2172-45F6-AD28-DA90C4DD1C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528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0223A-9B17-40A1-AFDB-6D07213DC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DD239-CA7A-44D4-A628-26EBE1CA0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86432-0065-4D2D-A720-C5E1852D1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239B57-0FB0-4CAF-8E82-DC4272B75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E7B504-ADF5-42C7-9E8B-36309341EA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C5B6362-746F-4D2A-93C8-34F549FBC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4A917BD-6236-4168-8038-796DCC522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F6B3EF1-99AB-46DB-AA31-B1F9483B8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47C24D-7AFE-46A5-BCAB-4B619763C0A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6847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A17F6-3216-430F-9CBD-1CBCAECB1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7685C56-B203-41B2-9631-3BDFBE002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A35DDA9-3541-43F9-AB35-F5D392B12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1F6B4C3-B260-44B1-B0A7-BF3354A06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D5EE4A-8ADB-42E7-9A34-FF2DC5274F0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84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2F6C47C-4017-4E46-9623-6EB04519B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F2118D1-EB98-4317-A9E4-7E7743184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AB29C37-BF52-4B3B-B2F2-2E72A6050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6FE82E-10CB-4A3A-A34B-7CE39D587DB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9014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404FA-08F0-4187-A38C-0CD2A86CC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900F4-DA2F-4881-A8A3-71FFE9224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476D0-5AEA-4954-B3CE-E90F1B39CC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1546A14-1D75-4AE2-844E-2028051B0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FCBAB27-170D-4C24-8CA8-33AE9BFA5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4F47789-C977-4BF4-83B1-826524856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7C9335-9B2C-474C-944E-F0DA48F34A2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0087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0F06A-E452-4684-835F-D0DD66EA2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ED3B61-9739-4D79-9089-D007DFAF49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D1D60B-74E9-47DA-99EF-4B6E7EB31A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FC0FEE9-9A8A-4CF7-B8AF-506C19010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7DC29D3-D58B-4AF6-9B9D-793AE1CB6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29B8BA0-D813-4A69-A8D3-8FFD654BF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D18051-DDD0-406D-B120-3FE8AD71642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98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CBDC62D7-C92C-4C82-BC98-F3E5C6F9B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E7D17FF3-D075-4C04-8323-5DE8A76216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2771B-5FE3-4C66-B0FD-576A62351E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DA14A-7115-4008-9073-48E87FC66F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DCCD3-DEDE-4EE3-BB9D-4A7C65FBFE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B6D4DD2-0C29-441D-9D44-85714E46B83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mailto:Diomides.Mavroyiannis@schumanassociates.com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mailto:info@schumanassociates.com" TargetMode="External"/><Relationship Id="rId13" Type="http://schemas.openxmlformats.org/officeDocument/2006/relationships/hyperlink" Target="https://www.flaticon.com/authors/smalllikeart" TargetMode="External"/><Relationship Id="rId18" Type="http://schemas.openxmlformats.org/officeDocument/2006/relationships/hyperlink" Target="https://www.flaticon.com/authors/itim2101" TargetMode="External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hyperlink" Target="https://www.flaticon.com/authors/freepik" TargetMode="External"/><Relationship Id="rId17" Type="http://schemas.openxmlformats.org/officeDocument/2006/relationships/hyperlink" Target="https://www.flaticon.com/authors/good-ware" TargetMode="External"/><Relationship Id="rId2" Type="http://schemas.openxmlformats.org/officeDocument/2006/relationships/image" Target="../media/image20.png"/><Relationship Id="rId16" Type="http://schemas.openxmlformats.org/officeDocument/2006/relationships/hyperlink" Target="https://www.flaticon.com/authors/pause08" TargetMode="External"/><Relationship Id="rId20" Type="http://schemas.openxmlformats.org/officeDocument/2006/relationships/hyperlink" Target="https://www.flaticon.com/authors/those-icons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linkedin.com/company/schuman-associates" TargetMode="External"/><Relationship Id="rId11" Type="http://schemas.openxmlformats.org/officeDocument/2006/relationships/hyperlink" Target="http://www.flaticon.com/" TargetMode="External"/><Relationship Id="rId5" Type="http://schemas.openxmlformats.org/officeDocument/2006/relationships/image" Target="../media/image22.png"/><Relationship Id="rId15" Type="http://schemas.openxmlformats.org/officeDocument/2006/relationships/hyperlink" Target="https://www.flaticon.com/authors/anatoly" TargetMode="External"/><Relationship Id="rId10" Type="http://schemas.openxmlformats.org/officeDocument/2006/relationships/hyperlink" Target="https://goo.gl/maps/c7KMRMLbabz" TargetMode="External"/><Relationship Id="rId19" Type="http://schemas.openxmlformats.org/officeDocument/2006/relationships/hyperlink" Target="https://www.flaticon.com/authors/turkkub" TargetMode="External"/><Relationship Id="rId4" Type="http://schemas.openxmlformats.org/officeDocument/2006/relationships/hyperlink" Target="https://twitter.com/Schuman_EU" TargetMode="External"/><Relationship Id="rId9" Type="http://schemas.openxmlformats.org/officeDocument/2006/relationships/hyperlink" Target="file:///C:\Users\ashya\Dropbox%20(Graphic%20Design)\ALS\Holiday%20materials\SA%20Word%20doc\Report%20and%20presentation%20inspiration\www.schumanassociates.com" TargetMode="External"/><Relationship Id="rId14" Type="http://schemas.openxmlformats.org/officeDocument/2006/relationships/hyperlink" Target="https://www.flaticon.com/authors/becri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7">
            <a:extLst>
              <a:ext uri="{FF2B5EF4-FFF2-40B4-BE49-F238E27FC236}">
                <a16:creationId xmlns:a16="http://schemas.microsoft.com/office/drawing/2014/main" id="{C9D8D6D9-1457-4224-9262-78821D124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7" t="64098" r="33180" b="23982"/>
          <a:stretch>
            <a:fillRect/>
          </a:stretch>
        </p:blipFill>
        <p:spPr bwMode="auto">
          <a:xfrm>
            <a:off x="-11113" y="5283200"/>
            <a:ext cx="12203113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A5BB8FC-ADA8-413C-9DAD-74775C8DEA31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-11113" y="1715480"/>
            <a:ext cx="12192000" cy="2948407"/>
          </a:xfrm>
        </p:spPr>
        <p:txBody>
          <a:bodyPr rtlCol="0">
            <a:noAutofit/>
          </a:bodyPr>
          <a:lstStyle/>
          <a:p>
            <a:pPr mar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GB" sz="3600" b="1" dirty="0">
                <a:solidFill>
                  <a:schemeClr val="bg1"/>
                </a:solidFill>
                <a:latin typeface="Georgia" panose="02040502050405020303" pitchFamily="18" charset="0"/>
                <a:cs typeface="Calibri Light" panose="020F0302020204030204" pitchFamily="34" charset="0"/>
              </a:rPr>
              <a:t>Capital Structure, an investors view</a:t>
            </a:r>
          </a:p>
          <a:p>
            <a:r>
              <a:rPr lang="en-US" sz="3200" dirty="0"/>
              <a:t>Diomides Mavroyiannis</a:t>
            </a:r>
          </a:p>
          <a:p>
            <a:r>
              <a:rPr lang="en-US" sz="3200" dirty="0"/>
              <a:t>Email: </a:t>
            </a:r>
            <a:r>
              <a:rPr lang="en-US" sz="3200" dirty="0">
                <a:hlinkClick r:id="rId4"/>
              </a:rPr>
              <a:t>Diomides.Mavroyiannis@schumanassociates.com</a:t>
            </a:r>
            <a:endParaRPr lang="en-US" sz="3200" dirty="0"/>
          </a:p>
          <a:p>
            <a:r>
              <a:rPr lang="en-US" sz="3200" dirty="0"/>
              <a:t>+33 695669809</a:t>
            </a:r>
          </a:p>
          <a:p>
            <a:pPr mar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GB" sz="3600" b="1" dirty="0">
              <a:solidFill>
                <a:schemeClr val="bg1"/>
              </a:solidFill>
              <a:latin typeface="Georgia" panose="02040502050405020303" pitchFamily="18" charset="0"/>
              <a:cs typeface="Calibri Light" panose="020F0302020204030204" pitchFamily="34" charset="0"/>
            </a:endParaRPr>
          </a:p>
          <a:p>
            <a:pPr mar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GB" sz="3200" i="1" dirty="0">
              <a:solidFill>
                <a:srgbClr val="00B050"/>
              </a:solidFill>
              <a:latin typeface="+mj-lt"/>
              <a:cs typeface="Calibri Light" panose="020F0302020204030204" pitchFamily="34" charset="0"/>
            </a:endParaRPr>
          </a:p>
        </p:txBody>
      </p:sp>
      <p:pic>
        <p:nvPicPr>
          <p:cNvPr id="12292" name="Picture 6">
            <a:extLst>
              <a:ext uri="{FF2B5EF4-FFF2-40B4-BE49-F238E27FC236}">
                <a16:creationId xmlns:a16="http://schemas.microsoft.com/office/drawing/2014/main" id="{ED0DBDBB-B352-4E17-83D6-5D4789FE7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733" y="254892"/>
            <a:ext cx="3178175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4" name="Footer Placeholder 7">
            <a:extLst>
              <a:ext uri="{FF2B5EF4-FFF2-40B4-BE49-F238E27FC236}">
                <a16:creationId xmlns:a16="http://schemas.microsoft.com/office/drawing/2014/main" id="{91DA92E2-B33E-4CF1-BC85-FD30994157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62725"/>
            <a:ext cx="3046413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en-US" sz="700" dirty="0">
                <a:solidFill>
                  <a:srgbClr val="898989"/>
                </a:solidFill>
                <a:latin typeface="Calibri Light" panose="020F0302020204030204" pitchFamily="34" charset="0"/>
              </a:rPr>
              <a:t>Copyright © 2021 Schuman Associates</a:t>
            </a:r>
            <a:endParaRPr lang="LID4096" altLang="en-US" sz="700" dirty="0">
              <a:solidFill>
                <a:srgbClr val="898989"/>
              </a:solidFill>
              <a:latin typeface="Calibri Light" panose="020F03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F31ED9-C052-473E-A22D-09AD00575E70}"/>
              </a:ext>
            </a:extLst>
          </p:cNvPr>
          <p:cNvSpPr/>
          <p:nvPr/>
        </p:nvSpPr>
        <p:spPr>
          <a:xfrm>
            <a:off x="0" y="5080000"/>
            <a:ext cx="1219200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2060"/>
                </a:solidFill>
              </a:rPr>
              <a:t>March 2021</a:t>
            </a:r>
            <a:endParaRPr lang="en-BE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43B837F-8FEA-4620-B784-D02C0F12E241}"/>
              </a:ext>
            </a:extLst>
          </p:cNvPr>
          <p:cNvSpPr/>
          <p:nvPr/>
        </p:nvSpPr>
        <p:spPr>
          <a:xfrm>
            <a:off x="0" y="5619750"/>
            <a:ext cx="12192000" cy="1238250"/>
          </a:xfrm>
          <a:prstGeom prst="rect">
            <a:avLst/>
          </a:prstGeom>
          <a:solidFill>
            <a:srgbClr val="013D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64" name="Subtitle 2">
            <a:extLst>
              <a:ext uri="{FF2B5EF4-FFF2-40B4-BE49-F238E27FC236}">
                <a16:creationId xmlns:a16="http://schemas.microsoft.com/office/drawing/2014/main" id="{E5FC9959-D022-4660-87FE-3779BD32C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619750"/>
            <a:ext cx="1219200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4400" dirty="0"/>
              <a:t>Revenue to Earnings</a:t>
            </a:r>
            <a:endParaRPr kumimoji="0" lang="ro-RO" altLang="en-US" sz="3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6252E6-9A69-4B17-8B2A-CD1757E0C4E6}"/>
              </a:ext>
            </a:extLst>
          </p:cNvPr>
          <p:cNvSpPr txBox="1">
            <a:spLocks/>
          </p:cNvSpPr>
          <p:nvPr/>
        </p:nvSpPr>
        <p:spPr>
          <a:xfrm>
            <a:off x="1098550" y="6580188"/>
            <a:ext cx="1898650" cy="303212"/>
          </a:xfrm>
          <a:prstGeom prst="rect">
            <a:avLst/>
          </a:prstGeom>
        </p:spPr>
        <p:txBody>
          <a:bodyPr anchor="ctr"/>
          <a:lstStyle>
            <a:defPPr>
              <a:defRPr lang="en-B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Copyright © 2021 Schuman Associates</a:t>
            </a:r>
            <a:endParaRPr kumimoji="0" lang="en-BE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5366" name="Picture 8">
            <a:extLst>
              <a:ext uri="{FF2B5EF4-FFF2-40B4-BE49-F238E27FC236}">
                <a16:creationId xmlns:a16="http://schemas.microsoft.com/office/drawing/2014/main" id="{0BFC7142-B81C-40AB-8055-BC5603FB5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8" y="6532563"/>
            <a:ext cx="903287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9078B31-2035-9933-8CCC-05BAFF8AFC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5704508"/>
              </p:ext>
            </p:extLst>
          </p:nvPr>
        </p:nvGraphicFramePr>
        <p:xfrm>
          <a:off x="1349829" y="3509554"/>
          <a:ext cx="9448799" cy="2628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74AB90-EE08-FFB2-27E2-881522E04A68}"/>
                  </a:ext>
                </a:extLst>
              </p:cNvPr>
              <p:cNvSpPr txBox="1"/>
              <p:nvPr/>
            </p:nvSpPr>
            <p:spPr>
              <a:xfrm>
                <a:off x="809338" y="298093"/>
                <a:ext cx="10294091" cy="48013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 dirty="0" smtClean="0">
                        <a:latin typeface="+mn-lt"/>
                      </a:rPr>
                      <m:t>       </m:t>
                    </m:r>
                    <m:r>
                      <m:rPr>
                        <m:nor/>
                      </m:rPr>
                      <a:rPr lang="en-US" sz="3200" i="1" dirty="0" smtClean="0"/>
                      <m:t>Revenue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3200" b="0" i="1" baseline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3200" b="0" i="1" baseline="0">
                        <a:latin typeface="Cambria Math" panose="02040503050406030204" pitchFamily="18" charset="0"/>
                      </a:rPr>
                      <m:t>                                 =</m:t>
                    </m:r>
                    <m:r>
                      <a:rPr lang="en-US" sz="3200" b="0" i="1" baseline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3200" b="0" i="1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3200" b="0" i="1" baseline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3200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 i="1" dirty="0" smtClean="0"/>
                      <m:t>Gross</m:t>
                    </m:r>
                    <m:r>
                      <m:rPr>
                        <m:nor/>
                      </m:rPr>
                      <a:rPr lang="en-US" sz="3200" i="1" dirty="0" smtClean="0"/>
                      <m:t> </m:t>
                    </m:r>
                    <m:r>
                      <m:rPr>
                        <m:nor/>
                      </m:rPr>
                      <a:rPr lang="en-US" sz="3200" i="1" dirty="0" smtClean="0"/>
                      <m:t>profit</m:t>
                    </m:r>
                    <m:r>
                      <m:rPr>
                        <m:nor/>
                      </m:rPr>
                      <a:rPr lang="en-US" sz="3200" i="1" dirty="0" smtClean="0"/>
                      <m:t> 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3200" b="0" i="1" baseline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3200" b="0" i="1" baseline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0" i="1" baseline="0">
                        <a:latin typeface="Cambria Math" panose="02040503050406030204" pitchFamily="18" charset="0"/>
                      </a:rPr>
                      <m:t>𝐶𝑂𝐺𝑆</m:t>
                    </m:r>
                    <m:r>
                      <a:rPr lang="en-US" sz="3200" b="0" i="1" baseline="0" smtClean="0">
                        <a:latin typeface="Cambria Math" panose="02040503050406030204" pitchFamily="18" charset="0"/>
                      </a:rPr>
                      <m:t>                 =</m:t>
                    </m:r>
                    <m:r>
                      <a:rPr lang="en-US" sz="3200" b="0" i="1" baseline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3200" b="0" i="1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baseline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3200" b="0" i="1" baseline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0" i="1" baseline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sz="3200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 i="1" dirty="0" smtClean="0"/>
                      <m:t>         </m:t>
                    </m:r>
                    <m:r>
                      <m:rPr>
                        <m:nor/>
                      </m:rPr>
                      <a:rPr lang="en-US" sz="3200" i="1" dirty="0" smtClean="0"/>
                      <m:t>EBITDA</m:t>
                    </m:r>
                    <m:r>
                      <a:rPr lang="en-US" sz="3200" b="0" i="1" baseline="0" dirty="0" smtClean="0">
                        <a:latin typeface="Cambria Math" panose="02040503050406030204" pitchFamily="18" charset="0"/>
                      </a:rPr>
                      <m:t>≔  </m:t>
                    </m:r>
                    <m:r>
                      <a:rPr lang="en-US" sz="3200" b="0" i="1" baseline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3200" b="0" i="1" baseline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0" i="1" baseline="0">
                        <a:latin typeface="Cambria Math" panose="02040503050406030204" pitchFamily="18" charset="0"/>
                      </a:rPr>
                      <m:t>𝐶𝑂𝐺𝑆</m:t>
                    </m:r>
                    <m:r>
                      <a:rPr lang="en-US" sz="3200" b="0" i="1" baseline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0" i="1" baseline="0" smtClean="0">
                        <a:latin typeface="Cambria Math" panose="02040503050406030204" pitchFamily="18" charset="0"/>
                      </a:rPr>
                      <m:t>𝑆𝐺</m:t>
                    </m:r>
                    <m:r>
                      <a:rPr lang="en-US" sz="3200" b="0" i="1" baseline="0" smtClean="0">
                        <a:latin typeface="Cambria Math" panose="02040503050406030204" pitchFamily="18" charset="0"/>
                      </a:rPr>
                      <m:t>&amp;</m:t>
                    </m:r>
                    <m:r>
                      <a:rPr lang="en-US" sz="3200" b="0" i="1" baseline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b="0" i="1" baseline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baseline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3200" b="0" i="1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baseline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3200" b="0" i="1" baseline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0" i="1" baseline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3200" b="0" i="1" baseline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0" i="1" baseline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sz="3200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 i="1" dirty="0" smtClean="0"/>
                      <m:t>              </m:t>
                    </m:r>
                    <m:r>
                      <m:rPr>
                        <m:nor/>
                      </m:rPr>
                      <a:rPr lang="en-US" sz="3200" i="1" dirty="0" smtClean="0"/>
                      <m:t>EBIT</m:t>
                    </m:r>
                    <m:r>
                      <a:rPr lang="en-US" sz="3200" b="0" i="1" baseline="0" dirty="0" smtClean="0">
                        <a:latin typeface="Cambria Math" panose="02040503050406030204" pitchFamily="18" charset="0"/>
                      </a:rPr>
                      <m:t>≔  </m:t>
                    </m:r>
                    <m:r>
                      <a:rPr lang="en-US" sz="3200" b="0" i="1" baseline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3200" b="0" i="1" baseline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0" i="1" baseline="0">
                        <a:latin typeface="Cambria Math" panose="02040503050406030204" pitchFamily="18" charset="0"/>
                      </a:rPr>
                      <m:t>𝐶𝑂𝐺𝑆</m:t>
                    </m:r>
                    <m:r>
                      <a:rPr lang="en-US" sz="3200" b="0" i="1" baseline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0" i="1" baseline="0" smtClean="0">
                        <a:latin typeface="Cambria Math" panose="02040503050406030204" pitchFamily="18" charset="0"/>
                      </a:rPr>
                      <m:t>𝑆𝐺</m:t>
                    </m:r>
                    <m:r>
                      <a:rPr lang="en-US" sz="3200" b="0" i="1" baseline="0" smtClean="0">
                        <a:latin typeface="Cambria Math" panose="02040503050406030204" pitchFamily="18" charset="0"/>
                      </a:rPr>
                      <m:t>&amp;</m:t>
                    </m:r>
                    <m:r>
                      <a:rPr lang="en-US" sz="3200" b="0" i="1" baseline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b="0" i="1" baseline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0" i="1" baseline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3200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 i="1" dirty="0" smtClean="0"/>
                      <m:t>               </m:t>
                    </m:r>
                    <m:r>
                      <m:rPr>
                        <m:nor/>
                      </m:rPr>
                      <a:rPr lang="en-US" sz="3200" i="1" dirty="0" smtClean="0"/>
                      <m:t>EBT</m:t>
                    </m:r>
                    <m:r>
                      <a:rPr lang="en-US" sz="3200" b="0" i="1" baseline="0" dirty="0" smtClean="0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baseline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3200" b="0" i="1" baseline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0" i="1" baseline="0">
                            <a:latin typeface="Cambria Math" panose="02040503050406030204" pitchFamily="18" charset="0"/>
                          </a:rPr>
                          <m:t>𝐶𝑂𝐺𝑆</m:t>
                        </m:r>
                        <m:r>
                          <a:rPr lang="en-US" sz="3200" b="0" i="1" baseline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0" i="1" baseline="0" smtClean="0">
                            <a:latin typeface="Cambria Math" panose="02040503050406030204" pitchFamily="18" charset="0"/>
                          </a:rPr>
                          <m:t>𝑆𝐺</m:t>
                        </m:r>
                        <m:r>
                          <a:rPr lang="en-US" sz="3200" b="0" i="1" baseline="0" smtClean="0">
                            <a:latin typeface="Cambria Math" panose="02040503050406030204" pitchFamily="18" charset="0"/>
                          </a:rPr>
                          <m:t>&amp;</m:t>
                        </m:r>
                        <m:r>
                          <a:rPr lang="en-US" sz="3200" b="0" i="1" baseline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3200" b="0" i="1" baseline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0" i="1" baseline="0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3200" b="0" i="1" baseline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0" i="1" baseline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endParaRPr lang="en-US" sz="3200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3200" i="1" dirty="0"/>
                  <a:t>  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 i="1" dirty="0" smtClean="0"/>
                      <m:t>Earnings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baseline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3200" b="0" i="1" baseline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0" i="1" baseline="0">
                            <a:latin typeface="Cambria Math" panose="02040503050406030204" pitchFamily="18" charset="0"/>
                          </a:rPr>
                          <m:t>𝐶𝑂𝐺𝑆</m:t>
                        </m:r>
                        <m:r>
                          <a:rPr lang="en-US" sz="3200" b="0" i="1" baseline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0" i="1" baseline="0" smtClean="0">
                            <a:latin typeface="Cambria Math" panose="02040503050406030204" pitchFamily="18" charset="0"/>
                          </a:rPr>
                          <m:t>𝑆𝐺</m:t>
                        </m:r>
                        <m:r>
                          <a:rPr lang="en-US" sz="3200" b="0" i="1" baseline="0" smtClean="0">
                            <a:latin typeface="Cambria Math" panose="02040503050406030204" pitchFamily="18" charset="0"/>
                          </a:rPr>
                          <m:t>&amp;</m:t>
                        </m:r>
                        <m:r>
                          <a:rPr lang="en-US" sz="3200" b="0" i="1" baseline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3200" b="0" i="1" baseline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0" i="1" baseline="0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3200" b="0" i="1" baseline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0" i="1" baseline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3200" b="0" i="1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3200" b="0" i="1" baseline="0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sz="3200" b="0" i="1" baseline="0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3200" b="0" i="1" baseline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i="1" dirty="0"/>
              </a:p>
              <a:p>
                <a:pPr lvl="1"/>
                <a:endParaRPr lang="en-GB" sz="3200" i="1" dirty="0"/>
              </a:p>
              <a:p>
                <a:pPr lvl="1"/>
                <a:endParaRPr lang="en-GB" sz="32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GB" sz="3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74AB90-EE08-FFB2-27E2-881522E04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338" y="298093"/>
                <a:ext cx="10294091" cy="4801314"/>
              </a:xfrm>
              <a:prstGeom prst="rect">
                <a:avLst/>
              </a:prstGeom>
              <a:blipFill>
                <a:blip r:embed="rId9"/>
                <a:stretch>
                  <a:fillRect l="-13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3060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43B837F-8FEA-4620-B784-D02C0F12E241}"/>
              </a:ext>
            </a:extLst>
          </p:cNvPr>
          <p:cNvSpPr/>
          <p:nvPr/>
        </p:nvSpPr>
        <p:spPr>
          <a:xfrm>
            <a:off x="0" y="5619750"/>
            <a:ext cx="12192000" cy="1238250"/>
          </a:xfrm>
          <a:prstGeom prst="rect">
            <a:avLst/>
          </a:prstGeom>
          <a:solidFill>
            <a:srgbClr val="013D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64" name="Subtitle 2">
            <a:extLst>
              <a:ext uri="{FF2B5EF4-FFF2-40B4-BE49-F238E27FC236}">
                <a16:creationId xmlns:a16="http://schemas.microsoft.com/office/drawing/2014/main" id="{E5FC9959-D022-4660-87FE-3779BD32C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619750"/>
            <a:ext cx="1219200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4400" dirty="0"/>
              <a:t>House Analogy</a:t>
            </a:r>
            <a:endParaRPr kumimoji="0" lang="ro-RO" altLang="en-US" sz="3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6252E6-9A69-4B17-8B2A-CD1757E0C4E6}"/>
              </a:ext>
            </a:extLst>
          </p:cNvPr>
          <p:cNvSpPr txBox="1">
            <a:spLocks/>
          </p:cNvSpPr>
          <p:nvPr/>
        </p:nvSpPr>
        <p:spPr>
          <a:xfrm>
            <a:off x="1098550" y="6580188"/>
            <a:ext cx="1898650" cy="303212"/>
          </a:xfrm>
          <a:prstGeom prst="rect">
            <a:avLst/>
          </a:prstGeom>
        </p:spPr>
        <p:txBody>
          <a:bodyPr anchor="ctr"/>
          <a:lstStyle>
            <a:defPPr>
              <a:defRPr lang="en-B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Copyright © 2021 Schuman Associates</a:t>
            </a:r>
            <a:endParaRPr kumimoji="0" lang="en-BE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5366" name="Picture 8">
            <a:extLst>
              <a:ext uri="{FF2B5EF4-FFF2-40B4-BE49-F238E27FC236}">
                <a16:creationId xmlns:a16="http://schemas.microsoft.com/office/drawing/2014/main" id="{0BFC7142-B81C-40AB-8055-BC5603FB5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8" y="6532563"/>
            <a:ext cx="903287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74AB90-EE08-FFB2-27E2-881522E04A68}"/>
              </a:ext>
            </a:extLst>
          </p:cNvPr>
          <p:cNvSpPr txBox="1"/>
          <p:nvPr/>
        </p:nvSpPr>
        <p:spPr>
          <a:xfrm>
            <a:off x="600332" y="294215"/>
            <a:ext cx="1029409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endParaRPr lang="en-GB" sz="3200" dirty="0"/>
          </a:p>
          <a:p>
            <a:pPr lvl="1"/>
            <a:r>
              <a:rPr lang="en-GB" sz="3200" dirty="0"/>
              <a:t>Suppose we are trying to judge the value of the house</a:t>
            </a:r>
          </a:p>
          <a:p>
            <a:pPr lvl="1"/>
            <a:endParaRPr lang="en-GB" sz="3200" dirty="0"/>
          </a:p>
          <a:p>
            <a:pPr lvl="1"/>
            <a:endParaRPr lang="en-GB" sz="3200" dirty="0"/>
          </a:p>
          <a:p>
            <a:pPr lvl="1"/>
            <a:endParaRPr lang="en-GB" sz="3200" dirty="0"/>
          </a:p>
          <a:p>
            <a:pPr lvl="1"/>
            <a:endParaRPr lang="en-GB" sz="3200" dirty="0"/>
          </a:p>
          <a:p>
            <a:pPr lvl="1"/>
            <a:r>
              <a:rPr lang="en-GB" sz="3200" dirty="0"/>
              <a:t>Capital structure: How does the firm finance itself?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53784A-1EC8-3B3A-1DC5-CD7FDB848047}"/>
              </a:ext>
            </a:extLst>
          </p:cNvPr>
          <p:cNvSpPr/>
          <p:nvPr/>
        </p:nvSpPr>
        <p:spPr>
          <a:xfrm>
            <a:off x="1297577" y="1558834"/>
            <a:ext cx="1699623" cy="1402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4FA67-A921-D9BA-85B8-1AB3DC7938BE}"/>
              </a:ext>
            </a:extLst>
          </p:cNvPr>
          <p:cNvSpPr/>
          <p:nvPr/>
        </p:nvSpPr>
        <p:spPr>
          <a:xfrm>
            <a:off x="2997200" y="1558834"/>
            <a:ext cx="1699623" cy="14020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E4C909-CB9D-25A4-12B7-7B672E3A1CA5}"/>
              </a:ext>
            </a:extLst>
          </p:cNvPr>
          <p:cNvSpPr/>
          <p:nvPr/>
        </p:nvSpPr>
        <p:spPr>
          <a:xfrm>
            <a:off x="4945744" y="1558834"/>
            <a:ext cx="1699623" cy="1402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3081C1-1D12-1213-258C-A787BD15AEE9}"/>
              </a:ext>
            </a:extLst>
          </p:cNvPr>
          <p:cNvSpPr/>
          <p:nvPr/>
        </p:nvSpPr>
        <p:spPr>
          <a:xfrm>
            <a:off x="6645367" y="1558834"/>
            <a:ext cx="1699623" cy="14020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12C21F-E03B-BD58-BCC2-FBD571E58614}"/>
              </a:ext>
            </a:extLst>
          </p:cNvPr>
          <p:cNvSpPr/>
          <p:nvPr/>
        </p:nvSpPr>
        <p:spPr>
          <a:xfrm>
            <a:off x="8553995" y="1558834"/>
            <a:ext cx="1699623" cy="1402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DFE8CB-BAB0-3BC9-686E-C9ED2340FA33}"/>
              </a:ext>
            </a:extLst>
          </p:cNvPr>
          <p:cNvSpPr/>
          <p:nvPr/>
        </p:nvSpPr>
        <p:spPr>
          <a:xfrm>
            <a:off x="10253618" y="1558834"/>
            <a:ext cx="1699623" cy="14020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5195F8-1743-E2E1-F06D-B0869CABD67B}"/>
              </a:ext>
            </a:extLst>
          </p:cNvPr>
          <p:cNvSpPr txBox="1"/>
          <p:nvPr/>
        </p:nvSpPr>
        <p:spPr>
          <a:xfrm>
            <a:off x="1297577" y="2075208"/>
            <a:ext cx="169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</a:t>
            </a:r>
            <a:r>
              <a:rPr lang="en-US" b="1" dirty="0"/>
              <a:t>House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29EAEB-DDED-1F3C-6891-1300750DEDD9}"/>
              </a:ext>
            </a:extLst>
          </p:cNvPr>
          <p:cNvSpPr txBox="1"/>
          <p:nvPr/>
        </p:nvSpPr>
        <p:spPr>
          <a:xfrm>
            <a:off x="5417458" y="2075208"/>
            <a:ext cx="1227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House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3D9AD5-0BC1-EF2B-5954-3489EBE3970E}"/>
              </a:ext>
            </a:extLst>
          </p:cNvPr>
          <p:cNvSpPr txBox="1"/>
          <p:nvPr/>
        </p:nvSpPr>
        <p:spPr>
          <a:xfrm>
            <a:off x="9025709" y="2075208"/>
            <a:ext cx="1227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House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203449-F5A2-A74D-2898-35519D67BF2D}"/>
              </a:ext>
            </a:extLst>
          </p:cNvPr>
          <p:cNvSpPr/>
          <p:nvPr/>
        </p:nvSpPr>
        <p:spPr>
          <a:xfrm>
            <a:off x="2997200" y="1558834"/>
            <a:ext cx="1699623" cy="45284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A6E38F-C9E2-34FA-4183-E2885BE34E3C}"/>
              </a:ext>
            </a:extLst>
          </p:cNvPr>
          <p:cNvSpPr/>
          <p:nvPr/>
        </p:nvSpPr>
        <p:spPr>
          <a:xfrm>
            <a:off x="6645366" y="1558834"/>
            <a:ext cx="1699623" cy="7402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518BDC-063A-54C3-C533-E9B63A46E865}"/>
              </a:ext>
            </a:extLst>
          </p:cNvPr>
          <p:cNvSpPr/>
          <p:nvPr/>
        </p:nvSpPr>
        <p:spPr>
          <a:xfrm>
            <a:off x="10253618" y="1558833"/>
            <a:ext cx="1699623" cy="10101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31CBF1-643E-7E4D-19F3-FE34965EF0E5}"/>
              </a:ext>
            </a:extLst>
          </p:cNvPr>
          <p:cNvSpPr txBox="1"/>
          <p:nvPr/>
        </p:nvSpPr>
        <p:spPr>
          <a:xfrm>
            <a:off x="2997200" y="1642348"/>
            <a:ext cx="1592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25% Debt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62A5FC-3479-C76D-DC0B-078A6486B020}"/>
              </a:ext>
            </a:extLst>
          </p:cNvPr>
          <p:cNvSpPr txBox="1"/>
          <p:nvPr/>
        </p:nvSpPr>
        <p:spPr>
          <a:xfrm>
            <a:off x="3004820" y="2299063"/>
            <a:ext cx="1592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75% Equity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2C8FCD-4B15-05E7-91B3-4AF35EC09E6A}"/>
              </a:ext>
            </a:extLst>
          </p:cNvPr>
          <p:cNvSpPr txBox="1"/>
          <p:nvPr/>
        </p:nvSpPr>
        <p:spPr>
          <a:xfrm>
            <a:off x="6648630" y="1701942"/>
            <a:ext cx="1592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50% Debt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1C5C12-DC5C-026C-33DE-CC8DB0C0826C}"/>
              </a:ext>
            </a:extLst>
          </p:cNvPr>
          <p:cNvSpPr txBox="1"/>
          <p:nvPr/>
        </p:nvSpPr>
        <p:spPr>
          <a:xfrm>
            <a:off x="6666410" y="2429609"/>
            <a:ext cx="1592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50% Equity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53F334-0985-D4E2-87F7-43182F6FC06F}"/>
              </a:ext>
            </a:extLst>
          </p:cNvPr>
          <p:cNvSpPr txBox="1"/>
          <p:nvPr/>
        </p:nvSpPr>
        <p:spPr>
          <a:xfrm>
            <a:off x="10385152" y="2580305"/>
            <a:ext cx="1592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25% Equity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91D123-EFB8-E882-6182-11D6EDE99CD6}"/>
              </a:ext>
            </a:extLst>
          </p:cNvPr>
          <p:cNvSpPr txBox="1"/>
          <p:nvPr/>
        </p:nvSpPr>
        <p:spPr>
          <a:xfrm>
            <a:off x="10409281" y="1929731"/>
            <a:ext cx="154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75% Debt</a:t>
            </a:r>
          </a:p>
        </p:txBody>
      </p:sp>
    </p:spTree>
    <p:extLst>
      <p:ext uri="{BB962C8B-B14F-4D97-AF65-F5344CB8AC3E}">
        <p14:creationId xmlns:p14="http://schemas.microsoft.com/office/powerpoint/2010/main" val="1622571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43B837F-8FEA-4620-B784-D02C0F12E241}"/>
              </a:ext>
            </a:extLst>
          </p:cNvPr>
          <p:cNvSpPr/>
          <p:nvPr/>
        </p:nvSpPr>
        <p:spPr>
          <a:xfrm>
            <a:off x="0" y="5619750"/>
            <a:ext cx="12192000" cy="1238250"/>
          </a:xfrm>
          <a:prstGeom prst="rect">
            <a:avLst/>
          </a:prstGeom>
          <a:solidFill>
            <a:srgbClr val="013D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64" name="Subtitle 2">
            <a:extLst>
              <a:ext uri="{FF2B5EF4-FFF2-40B4-BE49-F238E27FC236}">
                <a16:creationId xmlns:a16="http://schemas.microsoft.com/office/drawing/2014/main" id="{E5FC9959-D022-4660-87FE-3779BD32C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619750"/>
            <a:ext cx="1219200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The investors problem</a:t>
            </a:r>
            <a:endParaRPr kumimoji="0" lang="ro-RO" altLang="en-US" sz="3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6252E6-9A69-4B17-8B2A-CD1757E0C4E6}"/>
              </a:ext>
            </a:extLst>
          </p:cNvPr>
          <p:cNvSpPr txBox="1">
            <a:spLocks/>
          </p:cNvSpPr>
          <p:nvPr/>
        </p:nvSpPr>
        <p:spPr>
          <a:xfrm>
            <a:off x="1098550" y="6580188"/>
            <a:ext cx="1898650" cy="303212"/>
          </a:xfrm>
          <a:prstGeom prst="rect">
            <a:avLst/>
          </a:prstGeom>
        </p:spPr>
        <p:txBody>
          <a:bodyPr anchor="ctr"/>
          <a:lstStyle>
            <a:defPPr>
              <a:defRPr lang="en-B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Copyright © 2021 Schuman Associates</a:t>
            </a:r>
            <a:endParaRPr kumimoji="0" lang="en-BE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5366" name="Picture 8">
            <a:extLst>
              <a:ext uri="{FF2B5EF4-FFF2-40B4-BE49-F238E27FC236}">
                <a16:creationId xmlns:a16="http://schemas.microsoft.com/office/drawing/2014/main" id="{0BFC7142-B81C-40AB-8055-BC5603FB5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8" y="6532563"/>
            <a:ext cx="903287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34722B9-D4BE-4B5C-88E9-8DBF4D6BE84C}"/>
              </a:ext>
            </a:extLst>
          </p:cNvPr>
          <p:cNvSpPr/>
          <p:nvPr/>
        </p:nvSpPr>
        <p:spPr>
          <a:xfrm>
            <a:off x="622300" y="662152"/>
            <a:ext cx="998789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000" dirty="0"/>
              <a:t>Capital structure can be changed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000" dirty="0"/>
              <a:t>The investor cares about fundamentals (things that cannot be changed)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Þ"/>
              <a:tabLst/>
              <a:defRPr/>
            </a:pPr>
            <a:r>
              <a:rPr lang="en-US" sz="4000" dirty="0"/>
              <a:t>The investor needs to ignore capital structure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Þ"/>
              <a:tabLst/>
              <a:defRPr/>
            </a:pPr>
            <a:endParaRPr lang="en-US" sz="4000" dirty="0"/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600" dirty="0"/>
              <a:t>The fundamentals of the business are more important than the short term financing. </a:t>
            </a:r>
          </a:p>
        </p:txBody>
      </p:sp>
    </p:spTree>
    <p:extLst>
      <p:ext uri="{BB962C8B-B14F-4D97-AF65-F5344CB8AC3E}">
        <p14:creationId xmlns:p14="http://schemas.microsoft.com/office/powerpoint/2010/main" val="1884950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90EB30-21A6-43AD-B50C-06C67FC56986}"/>
              </a:ext>
            </a:extLst>
          </p:cNvPr>
          <p:cNvSpPr/>
          <p:nvPr/>
        </p:nvSpPr>
        <p:spPr>
          <a:xfrm>
            <a:off x="-1" y="5700328"/>
            <a:ext cx="12191999" cy="1157672"/>
          </a:xfrm>
          <a:prstGeom prst="rect">
            <a:avLst/>
          </a:prstGeom>
          <a:solidFill>
            <a:srgbClr val="013D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/>
              <a:t>Capital Structure</a:t>
            </a:r>
            <a:endParaRPr kumimoji="0" lang="x-none" sz="3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32C25962-5752-4873-991B-7C7F354BD0A5}"/>
              </a:ext>
            </a:extLst>
          </p:cNvPr>
          <p:cNvSpPr txBox="1">
            <a:spLocks/>
          </p:cNvSpPr>
          <p:nvPr/>
        </p:nvSpPr>
        <p:spPr>
          <a:xfrm>
            <a:off x="1098306" y="6580707"/>
            <a:ext cx="1898929" cy="3032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Copyright © 2021 Schuman Associates</a:t>
            </a:r>
            <a:endParaRPr kumimoji="0" lang="x-none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8D17E2-5745-467D-AE41-DC9B613E4B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5" y="6532687"/>
            <a:ext cx="921276" cy="2467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AE80FA-0920-40E8-854F-8A8B5C2D1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81" b="37025"/>
          <a:stretch>
            <a:fillRect/>
          </a:stretch>
        </p:blipFill>
        <p:spPr bwMode="auto">
          <a:xfrm>
            <a:off x="0" y="0"/>
            <a:ext cx="12209463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4C7BFE-2126-4C50-8611-F6390D7FCE52}"/>
                  </a:ext>
                </a:extLst>
              </p:cNvPr>
              <p:cNvSpPr txBox="1"/>
              <p:nvPr/>
            </p:nvSpPr>
            <p:spPr>
              <a:xfrm>
                <a:off x="1018344" y="1080405"/>
                <a:ext cx="10395889" cy="52438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Firms can finance their projects in two ways. 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GB" sz="3200" dirty="0"/>
                  <a:t>Equity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GB" sz="3200" dirty="0"/>
                  <a:t>Debt</a:t>
                </a:r>
              </a:p>
              <a:p>
                <a:pPr lvl="1"/>
                <a:endParaRPr lang="en-GB" sz="3200" dirty="0"/>
              </a:p>
              <a:p>
                <a:pPr lvl="1"/>
                <a:r>
                  <a:rPr lang="en-GB" sz="3200" dirty="0"/>
                  <a:t>Suppose that there are no taxes and that a company needs x. We say it’s weighted cost average cost of capital is. </a:t>
                </a:r>
              </a:p>
              <a:p>
                <a:pPr lvl="1"/>
                <a:endParaRPr lang="en-GB" sz="32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𝑊𝐴𝐶𝐶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GB" sz="32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GB" sz="3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4C7BFE-2126-4C50-8611-F6390D7FC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344" y="1080405"/>
                <a:ext cx="10395889" cy="5243871"/>
              </a:xfrm>
              <a:prstGeom prst="rect">
                <a:avLst/>
              </a:prstGeom>
              <a:blipFill>
                <a:blip r:embed="rId4"/>
                <a:stretch>
                  <a:fillRect l="-1349" t="-1512" r="-1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989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90EB30-21A6-43AD-B50C-06C67FC56986}"/>
              </a:ext>
            </a:extLst>
          </p:cNvPr>
          <p:cNvSpPr/>
          <p:nvPr/>
        </p:nvSpPr>
        <p:spPr>
          <a:xfrm>
            <a:off x="-1" y="5700328"/>
            <a:ext cx="12191999" cy="1157672"/>
          </a:xfrm>
          <a:prstGeom prst="rect">
            <a:avLst/>
          </a:prstGeom>
          <a:solidFill>
            <a:srgbClr val="013D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/>
              <a:t>Capital Structure</a:t>
            </a:r>
            <a:endParaRPr kumimoji="0" lang="x-none" sz="3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32C25962-5752-4873-991B-7C7F354BD0A5}"/>
              </a:ext>
            </a:extLst>
          </p:cNvPr>
          <p:cNvSpPr txBox="1">
            <a:spLocks/>
          </p:cNvSpPr>
          <p:nvPr/>
        </p:nvSpPr>
        <p:spPr>
          <a:xfrm>
            <a:off x="1098306" y="6580707"/>
            <a:ext cx="1898929" cy="3032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Copyright © 2021 Schuman Associates</a:t>
            </a:r>
            <a:endParaRPr kumimoji="0" lang="x-none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8D17E2-5745-467D-AE41-DC9B613E4B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5" y="6532687"/>
            <a:ext cx="921276" cy="2467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AE80FA-0920-40E8-854F-8A8B5C2D1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81" b="37025"/>
          <a:stretch>
            <a:fillRect/>
          </a:stretch>
        </p:blipFill>
        <p:spPr bwMode="auto">
          <a:xfrm>
            <a:off x="0" y="0"/>
            <a:ext cx="12209463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4C7BFE-2126-4C50-8611-F6390D7FCE52}"/>
                  </a:ext>
                </a:extLst>
              </p:cNvPr>
              <p:cNvSpPr txBox="1"/>
              <p:nvPr/>
            </p:nvSpPr>
            <p:spPr>
              <a:xfrm>
                <a:off x="1018344" y="1080405"/>
                <a:ext cx="10395889" cy="46579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If we lived in a world without taxation or tranches, we would expect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GB" sz="32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In other words, it would not matter h ow a company financed itself, it’s WACC would be the same. </a:t>
                </a:r>
              </a:p>
              <a:p>
                <a:pPr lvl="1"/>
                <a:endParaRPr lang="en-GB" sz="32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𝑊𝐴𝐶𝐶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GB" sz="32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GB" sz="3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Example: 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𝑊𝐴𝐶𝐶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=0.5∗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+0.5∗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0.5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dirty="0"/>
                  <a:t>So </a:t>
                </a:r>
                <a:r>
                  <a:rPr lang="en-GB" dirty="0"/>
                  <a:t>if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is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r>
                  <a:rPr lang="en-GB" dirty="0"/>
                  <a:t>, and we have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=80,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=20,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𝑊𝐴𝐶𝐶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𝑠𝑎𝑚𝑒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=50,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=50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=30,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=70</m:t>
                    </m:r>
                  </m:oMath>
                </a14:m>
                <a:endParaRPr lang="en-GB" sz="1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4C7BFE-2126-4C50-8611-F6390D7FC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344" y="1080405"/>
                <a:ext cx="10395889" cy="4657942"/>
              </a:xfrm>
              <a:prstGeom prst="rect">
                <a:avLst/>
              </a:prstGeom>
              <a:blipFill>
                <a:blip r:embed="rId4"/>
                <a:stretch>
                  <a:fillRect l="-1349" t="-1702" b="-1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757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90EB30-21A6-43AD-B50C-06C67FC56986}"/>
              </a:ext>
            </a:extLst>
          </p:cNvPr>
          <p:cNvSpPr/>
          <p:nvPr/>
        </p:nvSpPr>
        <p:spPr>
          <a:xfrm>
            <a:off x="-1" y="5700328"/>
            <a:ext cx="12191999" cy="1157672"/>
          </a:xfrm>
          <a:prstGeom prst="rect">
            <a:avLst/>
          </a:prstGeom>
          <a:solidFill>
            <a:srgbClr val="013D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/>
              <a:t>Capital Structure with </a:t>
            </a:r>
            <a:r>
              <a:rPr lang="en-US" sz="6000" dirty="0" err="1"/>
              <a:t>tranching</a:t>
            </a:r>
            <a:endParaRPr kumimoji="0" lang="x-none" sz="3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32C25962-5752-4873-991B-7C7F354BD0A5}"/>
              </a:ext>
            </a:extLst>
          </p:cNvPr>
          <p:cNvSpPr txBox="1">
            <a:spLocks/>
          </p:cNvSpPr>
          <p:nvPr/>
        </p:nvSpPr>
        <p:spPr>
          <a:xfrm>
            <a:off x="1098306" y="6580707"/>
            <a:ext cx="1898929" cy="3032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Copyright © 2021 Schuman Associates</a:t>
            </a:r>
            <a:endParaRPr kumimoji="0" lang="x-none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8D17E2-5745-467D-AE41-DC9B613E4B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5" y="6532687"/>
            <a:ext cx="921276" cy="2467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AE80FA-0920-40E8-854F-8A8B5C2D1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81" b="37025"/>
          <a:stretch>
            <a:fillRect/>
          </a:stretch>
        </p:blipFill>
        <p:spPr bwMode="auto">
          <a:xfrm>
            <a:off x="0" y="0"/>
            <a:ext cx="12209463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4C7BFE-2126-4C50-8611-F6390D7FCE52}"/>
                  </a:ext>
                </a:extLst>
              </p:cNvPr>
              <p:cNvSpPr txBox="1"/>
              <p:nvPr/>
            </p:nvSpPr>
            <p:spPr>
              <a:xfrm>
                <a:off x="1018344" y="1080405"/>
                <a:ext cx="10395889" cy="4258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Since the law requires that debt holders get compensated before the equity holders. This should imply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GB" sz="3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3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So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=10%;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=5%</m:t>
                    </m:r>
                  </m:oMath>
                </a14:m>
                <a:endParaRPr lang="en-US" sz="3200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3200" b="0" i="1" dirty="0">
                    <a:latin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=100;</m:t>
                    </m:r>
                    <m:r>
                      <a:rPr lang="en-US" sz="320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=50;</m:t>
                    </m:r>
                    <m:r>
                      <a:rPr lang="en-US" sz="3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32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𝑊𝐴𝐶𝐶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=7.5%</m:t>
                    </m:r>
                  </m:oMath>
                </a14:m>
                <a:endParaRPr lang="en-US" sz="3200" b="0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3200" b="0" i="1" dirty="0">
                    <a:latin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=100;</m:t>
                    </m:r>
                    <m:r>
                      <a:rPr lang="en-US" sz="320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=20;</m:t>
                    </m:r>
                    <m:r>
                      <a:rPr lang="en-US" sz="3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80⇒</m:t>
                    </m:r>
                    <m:r>
                      <a:rPr lang="en-US" sz="32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𝑊𝐴𝐶𝐶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=6.5%</m:t>
                    </m:r>
                  </m:oMath>
                </a14:m>
                <a:endParaRPr lang="en-US" sz="32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𝑊𝐴𝐶𝐶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GB" sz="3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4C7BFE-2126-4C50-8611-F6390D7FC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344" y="1080405"/>
                <a:ext cx="10395889" cy="4258986"/>
              </a:xfrm>
              <a:prstGeom prst="rect">
                <a:avLst/>
              </a:prstGeom>
              <a:blipFill>
                <a:blip r:embed="rId4"/>
                <a:stretch>
                  <a:fillRect l="-1349" t="-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4324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90EB30-21A6-43AD-B50C-06C67FC56986}"/>
              </a:ext>
            </a:extLst>
          </p:cNvPr>
          <p:cNvSpPr/>
          <p:nvPr/>
        </p:nvSpPr>
        <p:spPr>
          <a:xfrm>
            <a:off x="-1" y="5700328"/>
            <a:ext cx="12191999" cy="1157672"/>
          </a:xfrm>
          <a:prstGeom prst="rect">
            <a:avLst/>
          </a:prstGeom>
          <a:solidFill>
            <a:srgbClr val="013D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/>
              <a:t>Capital Structure with taxes</a:t>
            </a:r>
            <a:endParaRPr kumimoji="0" lang="x-none" sz="3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32C25962-5752-4873-991B-7C7F354BD0A5}"/>
              </a:ext>
            </a:extLst>
          </p:cNvPr>
          <p:cNvSpPr txBox="1">
            <a:spLocks/>
          </p:cNvSpPr>
          <p:nvPr/>
        </p:nvSpPr>
        <p:spPr>
          <a:xfrm>
            <a:off x="1098306" y="6580707"/>
            <a:ext cx="1898929" cy="3032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Copyright © 2021 Schuman Associates</a:t>
            </a:r>
            <a:endParaRPr kumimoji="0" lang="x-none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8D17E2-5745-467D-AE41-DC9B613E4B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5" y="6532687"/>
            <a:ext cx="921276" cy="2467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AE80FA-0920-40E8-854F-8A8B5C2D1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81" b="37025"/>
          <a:stretch>
            <a:fillRect/>
          </a:stretch>
        </p:blipFill>
        <p:spPr bwMode="auto">
          <a:xfrm>
            <a:off x="0" y="0"/>
            <a:ext cx="12209463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4C7BFE-2126-4C50-8611-F6390D7FCE52}"/>
                  </a:ext>
                </a:extLst>
              </p:cNvPr>
              <p:cNvSpPr txBox="1"/>
              <p:nvPr/>
            </p:nvSpPr>
            <p:spPr>
              <a:xfrm>
                <a:off x="1018344" y="1080405"/>
                <a:ext cx="10395889" cy="37665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3200" dirty="0"/>
                  <a:t>Since equity holders get paid on profits, and debt holders get paid before taxes, the tax system always incentivizes debt structure. </a:t>
                </a:r>
                <a:r>
                  <a:rPr lang="en-US" sz="3200" dirty="0"/>
                  <a:t>Which should further encourage debt financing:</a:t>
                </a:r>
                <a:endParaRPr lang="en-GB" sz="32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𝑊𝐴𝐶𝐶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2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sz="32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200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GB" sz="3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4C7BFE-2126-4C50-8611-F6390D7FC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344" y="1080405"/>
                <a:ext cx="10395889" cy="3766544"/>
              </a:xfrm>
              <a:prstGeom prst="rect">
                <a:avLst/>
              </a:prstGeom>
              <a:blipFill>
                <a:blip r:embed="rId4"/>
                <a:stretch>
                  <a:fillRect l="-1349" t="-2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9466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43B837F-8FEA-4620-B784-D02C0F12E241}"/>
              </a:ext>
            </a:extLst>
          </p:cNvPr>
          <p:cNvSpPr/>
          <p:nvPr/>
        </p:nvSpPr>
        <p:spPr>
          <a:xfrm>
            <a:off x="0" y="5619750"/>
            <a:ext cx="12192000" cy="1238250"/>
          </a:xfrm>
          <a:prstGeom prst="rect">
            <a:avLst/>
          </a:prstGeom>
          <a:solidFill>
            <a:srgbClr val="013D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64" name="Subtitle 2">
            <a:extLst>
              <a:ext uri="{FF2B5EF4-FFF2-40B4-BE49-F238E27FC236}">
                <a16:creationId xmlns:a16="http://schemas.microsoft.com/office/drawing/2014/main" id="{E5FC9959-D022-4660-87FE-3779BD32C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619750"/>
            <a:ext cx="1219200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en-US" sz="4400" i="1">
                <a:solidFill>
                  <a:prstClr val="white"/>
                </a:solidFill>
                <a:latin typeface="Georgia" panose="02040502050405020303" pitchFamily="18" charset="0"/>
              </a:rPr>
              <a:t>WACC building blocks</a:t>
            </a:r>
            <a:endParaRPr kumimoji="0" lang="ro-RO" altLang="en-US" sz="3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6252E6-9A69-4B17-8B2A-CD1757E0C4E6}"/>
              </a:ext>
            </a:extLst>
          </p:cNvPr>
          <p:cNvSpPr txBox="1">
            <a:spLocks/>
          </p:cNvSpPr>
          <p:nvPr/>
        </p:nvSpPr>
        <p:spPr>
          <a:xfrm>
            <a:off x="1098550" y="6580188"/>
            <a:ext cx="1898650" cy="303212"/>
          </a:xfrm>
          <a:prstGeom prst="rect">
            <a:avLst/>
          </a:prstGeom>
        </p:spPr>
        <p:txBody>
          <a:bodyPr anchor="ctr"/>
          <a:lstStyle>
            <a:defPPr>
              <a:defRPr lang="en-B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Copyright © 2021 Schuman Associates</a:t>
            </a:r>
            <a:endParaRPr kumimoji="0" lang="en-BE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5366" name="Picture 8">
            <a:extLst>
              <a:ext uri="{FF2B5EF4-FFF2-40B4-BE49-F238E27FC236}">
                <a16:creationId xmlns:a16="http://schemas.microsoft.com/office/drawing/2014/main" id="{0BFC7142-B81C-40AB-8055-BC5603FB5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8" y="6532563"/>
            <a:ext cx="903287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34722B9-D4BE-4B5C-88E9-8DBF4D6BE84C}"/>
                  </a:ext>
                </a:extLst>
              </p:cNvPr>
              <p:cNvSpPr/>
              <p:nvPr/>
            </p:nvSpPr>
            <p:spPr>
              <a:xfrm>
                <a:off x="622300" y="662152"/>
                <a:ext cx="9987893" cy="4077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800" dirty="0"/>
                  <a:t>Elements of WACC</a:t>
                </a:r>
                <a:endParaRPr lang="en-US" sz="2800" b="0" i="0" dirty="0">
                  <a:latin typeface="Cambria Math" panose="02040503050406030204" pitchFamily="18" charset="0"/>
                </a:endParaRPr>
              </a:p>
              <a:p>
                <a:pPr lvl="0" algn="just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∗(1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0" i="0" dirty="0">
                  <a:latin typeface="Cambria Math" panose="02040503050406030204" pitchFamily="18" charset="0"/>
                </a:endParaRPr>
              </a:p>
              <a:p>
                <a:pPr lvl="0" algn="just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0" dirty="0"/>
              </a:p>
              <a:p>
                <a:pPr lvl="0" algn="just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𝑐𝑠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∗(1−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0" dirty="0"/>
              </a:p>
              <a:p>
                <a:pPr lvl="0" algn="just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dirty="0"/>
              </a:p>
              <a:p>
                <a:pPr lvl="0" algn="just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b="0" dirty="0"/>
                  <a:t>: expected stock market return</a:t>
                </a:r>
              </a:p>
              <a:p>
                <a:pPr algn="just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800" b="0" dirty="0"/>
                  <a:t>: risk free rate</a:t>
                </a:r>
              </a:p>
              <a:p>
                <a:pPr algn="just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𝑐𝑠</m:t>
                        </m:r>
                      </m:sub>
                    </m:sSub>
                  </m:oMath>
                </a14:m>
                <a:r>
                  <a:rPr lang="en-US" sz="2800" b="0" dirty="0"/>
                  <a:t>: credit spread</a:t>
                </a:r>
                <a:endParaRPr lang="en-US" sz="2800" dirty="0"/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34722B9-D4BE-4B5C-88E9-8DBF4D6BE8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00" y="662152"/>
                <a:ext cx="9987893" cy="4077526"/>
              </a:xfrm>
              <a:prstGeom prst="rect">
                <a:avLst/>
              </a:prstGeom>
              <a:blipFill>
                <a:blip r:embed="rId4"/>
                <a:stretch>
                  <a:fillRect l="-1220" t="-1495" b="-3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479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43B837F-8FEA-4620-B784-D02C0F12E241}"/>
              </a:ext>
            </a:extLst>
          </p:cNvPr>
          <p:cNvSpPr/>
          <p:nvPr/>
        </p:nvSpPr>
        <p:spPr>
          <a:xfrm>
            <a:off x="0" y="5619750"/>
            <a:ext cx="12192000" cy="1238250"/>
          </a:xfrm>
          <a:prstGeom prst="rect">
            <a:avLst/>
          </a:prstGeom>
          <a:solidFill>
            <a:srgbClr val="013D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64" name="Subtitle 2">
            <a:extLst>
              <a:ext uri="{FF2B5EF4-FFF2-40B4-BE49-F238E27FC236}">
                <a16:creationId xmlns:a16="http://schemas.microsoft.com/office/drawing/2014/main" id="{E5FC9959-D022-4660-87FE-3779BD32C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619750"/>
            <a:ext cx="1219200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Investor’s solutions</a:t>
            </a:r>
            <a:endParaRPr kumimoji="0" lang="ro-RO" altLang="en-US" sz="3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6252E6-9A69-4B17-8B2A-CD1757E0C4E6}"/>
              </a:ext>
            </a:extLst>
          </p:cNvPr>
          <p:cNvSpPr txBox="1">
            <a:spLocks/>
          </p:cNvSpPr>
          <p:nvPr/>
        </p:nvSpPr>
        <p:spPr>
          <a:xfrm>
            <a:off x="1098550" y="6580188"/>
            <a:ext cx="1898650" cy="303212"/>
          </a:xfrm>
          <a:prstGeom prst="rect">
            <a:avLst/>
          </a:prstGeom>
        </p:spPr>
        <p:txBody>
          <a:bodyPr anchor="ctr"/>
          <a:lstStyle>
            <a:defPPr>
              <a:defRPr lang="en-B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Copyright © 2021 Schuman Associates</a:t>
            </a:r>
            <a:endParaRPr kumimoji="0" lang="en-BE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5366" name="Picture 8">
            <a:extLst>
              <a:ext uri="{FF2B5EF4-FFF2-40B4-BE49-F238E27FC236}">
                <a16:creationId xmlns:a16="http://schemas.microsoft.com/office/drawing/2014/main" id="{0BFC7142-B81C-40AB-8055-BC5603FB5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8" y="6532563"/>
            <a:ext cx="903287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34722B9-D4BE-4B5C-88E9-8DBF4D6BE84C}"/>
              </a:ext>
            </a:extLst>
          </p:cNvPr>
          <p:cNvSpPr/>
          <p:nvPr/>
        </p:nvSpPr>
        <p:spPr>
          <a:xfrm>
            <a:off x="622300" y="662152"/>
            <a:ext cx="998789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dirty="0"/>
              <a:t>Cash flow:                                           Cash from operations = CF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dirty="0"/>
              <a:t>Free cash flow:                              CF+ Cash from investing = FCF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dirty="0"/>
              <a:t>Free cash flow to equity: FCF + Cash from debt issuance = FCFE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800" dirty="0"/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dirty="0"/>
              <a:t>Problems: all these change depending on capital structure, only good for assessing short term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41558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43B837F-8FEA-4620-B784-D02C0F12E241}"/>
              </a:ext>
            </a:extLst>
          </p:cNvPr>
          <p:cNvSpPr/>
          <p:nvPr/>
        </p:nvSpPr>
        <p:spPr>
          <a:xfrm>
            <a:off x="0" y="5619750"/>
            <a:ext cx="12192000" cy="1238250"/>
          </a:xfrm>
          <a:prstGeom prst="rect">
            <a:avLst/>
          </a:prstGeom>
          <a:solidFill>
            <a:srgbClr val="013D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64" name="Subtitle 2">
            <a:extLst>
              <a:ext uri="{FF2B5EF4-FFF2-40B4-BE49-F238E27FC236}">
                <a16:creationId xmlns:a16="http://schemas.microsoft.com/office/drawing/2014/main" id="{E5FC9959-D022-4660-87FE-3779BD32C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619750"/>
            <a:ext cx="1219200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Investor’s solutions: FCFF</a:t>
            </a:r>
            <a:endParaRPr kumimoji="0" lang="ro-RO" altLang="en-US" sz="3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6252E6-9A69-4B17-8B2A-CD1757E0C4E6}"/>
              </a:ext>
            </a:extLst>
          </p:cNvPr>
          <p:cNvSpPr txBox="1">
            <a:spLocks/>
          </p:cNvSpPr>
          <p:nvPr/>
        </p:nvSpPr>
        <p:spPr>
          <a:xfrm>
            <a:off x="1098550" y="6580188"/>
            <a:ext cx="1898650" cy="303212"/>
          </a:xfrm>
          <a:prstGeom prst="rect">
            <a:avLst/>
          </a:prstGeom>
        </p:spPr>
        <p:txBody>
          <a:bodyPr anchor="ctr"/>
          <a:lstStyle>
            <a:defPPr>
              <a:defRPr lang="en-B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Copyright © 2021 Schuman Associates</a:t>
            </a:r>
            <a:endParaRPr kumimoji="0" lang="en-BE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5366" name="Picture 8">
            <a:extLst>
              <a:ext uri="{FF2B5EF4-FFF2-40B4-BE49-F238E27FC236}">
                <a16:creationId xmlns:a16="http://schemas.microsoft.com/office/drawing/2014/main" id="{0BFC7142-B81C-40AB-8055-BC5603FB5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8" y="6532563"/>
            <a:ext cx="903287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34722B9-D4BE-4B5C-88E9-8DBF4D6BE84C}"/>
                  </a:ext>
                </a:extLst>
              </p:cNvPr>
              <p:cNvSpPr/>
              <p:nvPr/>
            </p:nvSpPr>
            <p:spPr>
              <a:xfrm>
                <a:off x="622300" y="662152"/>
                <a:ext cx="9987893" cy="48320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800" dirty="0"/>
                  <a:t>Free cash flow to the firm: </a:t>
                </a:r>
                <a:endParaRPr lang="en-US" sz="2800" b="0" i="0" dirty="0">
                  <a:latin typeface="Cambria Math" panose="02040503050406030204" pitchFamily="18" charset="0"/>
                </a:endParaRPr>
              </a:p>
              <a:p>
                <a:pPr lvl="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𝐸𝐵𝐼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𝑁𝑂𝑃𝐴𝑇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𝐸𝐵𝐼𝑇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∗(1−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0" i="0" dirty="0">
                  <a:latin typeface="Cambria Math" panose="02040503050406030204" pitchFamily="18" charset="0"/>
                </a:endParaRPr>
              </a:p>
              <a:p>
                <a:pPr lvl="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FCFF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ΔCF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𝑖𝑛𝑣𝑒𝑠𝑡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𝑊𝐶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&amp;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𝑁𝑂𝑃𝐴𝑇</m:t>
                      </m:r>
                    </m:oMath>
                  </m:oMathPara>
                </a14:m>
                <a:endParaRPr lang="en-US" sz="2800" dirty="0"/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800" dirty="0"/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800" dirty="0"/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800" dirty="0"/>
                  <a:t>FCFF is the measure that completely ignores capital structure</a:t>
                </a: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800" dirty="0"/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800" dirty="0"/>
                  <a:t>It is also used to calculate Enterprise or Project value</a:t>
                </a: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800" dirty="0"/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EV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𝑀𝑎𝑟𝑘𝑒𝑡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𝐶𝑎𝑝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𝑁𝑒𝑡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𝐷𝑒𝑏𝑡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𝐶𝑎𝑠h</m:t>
                      </m:r>
                    </m:oMath>
                  </m:oMathPara>
                </a14:m>
                <a:endParaRPr lang="en-US" sz="2800" dirty="0"/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34722B9-D4BE-4B5C-88E9-8DBF4D6BE8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00" y="662152"/>
                <a:ext cx="9987893" cy="4832092"/>
              </a:xfrm>
              <a:prstGeom prst="rect">
                <a:avLst/>
              </a:prstGeom>
              <a:blipFill>
                <a:blip r:embed="rId4"/>
                <a:stretch>
                  <a:fillRect l="-1220" t="-1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306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43B837F-8FEA-4620-B784-D02C0F12E241}"/>
              </a:ext>
            </a:extLst>
          </p:cNvPr>
          <p:cNvSpPr/>
          <p:nvPr/>
        </p:nvSpPr>
        <p:spPr>
          <a:xfrm>
            <a:off x="0" y="5619750"/>
            <a:ext cx="12192000" cy="1238250"/>
          </a:xfrm>
          <a:prstGeom prst="rect">
            <a:avLst/>
          </a:prstGeom>
          <a:solidFill>
            <a:srgbClr val="013D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64" name="Subtitle 2">
            <a:extLst>
              <a:ext uri="{FF2B5EF4-FFF2-40B4-BE49-F238E27FC236}">
                <a16:creationId xmlns:a16="http://schemas.microsoft.com/office/drawing/2014/main" id="{E5FC9959-D022-4660-87FE-3779BD32C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619750"/>
            <a:ext cx="1219200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4400" dirty="0"/>
              <a:t>What are investors measuring? </a:t>
            </a:r>
            <a:endParaRPr kumimoji="0" lang="ro-RO" altLang="en-US" sz="3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6252E6-9A69-4B17-8B2A-CD1757E0C4E6}"/>
              </a:ext>
            </a:extLst>
          </p:cNvPr>
          <p:cNvSpPr txBox="1">
            <a:spLocks/>
          </p:cNvSpPr>
          <p:nvPr/>
        </p:nvSpPr>
        <p:spPr>
          <a:xfrm>
            <a:off x="1098550" y="6580188"/>
            <a:ext cx="1898650" cy="303212"/>
          </a:xfrm>
          <a:prstGeom prst="rect">
            <a:avLst/>
          </a:prstGeom>
        </p:spPr>
        <p:txBody>
          <a:bodyPr anchor="ctr"/>
          <a:lstStyle>
            <a:defPPr>
              <a:defRPr lang="en-B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Copyright © 2021 Schuman Associates</a:t>
            </a:r>
            <a:endParaRPr kumimoji="0" lang="en-BE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5366" name="Picture 8">
            <a:extLst>
              <a:ext uri="{FF2B5EF4-FFF2-40B4-BE49-F238E27FC236}">
                <a16:creationId xmlns:a16="http://schemas.microsoft.com/office/drawing/2014/main" id="{0BFC7142-B81C-40AB-8055-BC5603FB5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8" y="6532563"/>
            <a:ext cx="903287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74AB90-EE08-FFB2-27E2-881522E04A68}"/>
              </a:ext>
            </a:extLst>
          </p:cNvPr>
          <p:cNvSpPr txBox="1"/>
          <p:nvPr/>
        </p:nvSpPr>
        <p:spPr>
          <a:xfrm>
            <a:off x="521955" y="594184"/>
            <a:ext cx="1029409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i="1" dirty="0"/>
              <a:t>Investors want to measure company value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32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i="1" dirty="0"/>
              <a:t>They want to know where they should put their money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i="1" dirty="0"/>
          </a:p>
          <a:p>
            <a:pPr lvl="1"/>
            <a:endParaRPr lang="en-GB" sz="3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2050" name="Picture 2" descr="Dilbert Comics on Investing - Hilarious (Part 2)">
            <a:extLst>
              <a:ext uri="{FF2B5EF4-FFF2-40B4-BE49-F238E27FC236}">
                <a16:creationId xmlns:a16="http://schemas.microsoft.com/office/drawing/2014/main" id="{4E66FA26-FD77-E9AF-F2EC-A7B75C378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452" y="3429000"/>
            <a:ext cx="6096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735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43B837F-8FEA-4620-B784-D02C0F12E241}"/>
              </a:ext>
            </a:extLst>
          </p:cNvPr>
          <p:cNvSpPr/>
          <p:nvPr/>
        </p:nvSpPr>
        <p:spPr>
          <a:xfrm>
            <a:off x="0" y="5619750"/>
            <a:ext cx="12192000" cy="1238250"/>
          </a:xfrm>
          <a:prstGeom prst="rect">
            <a:avLst/>
          </a:prstGeom>
          <a:solidFill>
            <a:srgbClr val="013D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64" name="Subtitle 2">
            <a:extLst>
              <a:ext uri="{FF2B5EF4-FFF2-40B4-BE49-F238E27FC236}">
                <a16:creationId xmlns:a16="http://schemas.microsoft.com/office/drawing/2014/main" id="{E5FC9959-D022-4660-87FE-3779BD32C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619750"/>
            <a:ext cx="1219200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From FCFF to NPV</a:t>
            </a: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4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6252E6-9A69-4B17-8B2A-CD1757E0C4E6}"/>
              </a:ext>
            </a:extLst>
          </p:cNvPr>
          <p:cNvSpPr txBox="1">
            <a:spLocks/>
          </p:cNvSpPr>
          <p:nvPr/>
        </p:nvSpPr>
        <p:spPr>
          <a:xfrm>
            <a:off x="1098550" y="6580188"/>
            <a:ext cx="1898650" cy="303212"/>
          </a:xfrm>
          <a:prstGeom prst="rect">
            <a:avLst/>
          </a:prstGeom>
        </p:spPr>
        <p:txBody>
          <a:bodyPr anchor="ctr"/>
          <a:lstStyle>
            <a:defPPr>
              <a:defRPr lang="en-B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Copyright © 2021 Schuman Associates</a:t>
            </a:r>
            <a:endParaRPr kumimoji="0" lang="en-BE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5366" name="Picture 8">
            <a:extLst>
              <a:ext uri="{FF2B5EF4-FFF2-40B4-BE49-F238E27FC236}">
                <a16:creationId xmlns:a16="http://schemas.microsoft.com/office/drawing/2014/main" id="{0BFC7142-B81C-40AB-8055-BC5603FB5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8" y="6532563"/>
            <a:ext cx="903287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34722B9-D4BE-4B5C-88E9-8DBF4D6BE84C}"/>
                  </a:ext>
                </a:extLst>
              </p:cNvPr>
              <p:cNvSpPr/>
              <p:nvPr/>
            </p:nvSpPr>
            <p:spPr>
              <a:xfrm>
                <a:off x="622300" y="662152"/>
                <a:ext cx="9987893" cy="4409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800" dirty="0"/>
                  <a:t>Now that we have the measure we want on a given year, we want to transform it into having two more things:</a:t>
                </a:r>
              </a:p>
              <a:p>
                <a:pPr marL="514350" lvl="0" indent="-514350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  <a:defRPr/>
                </a:pPr>
                <a:r>
                  <a:rPr lang="en-US" sz="2800" dirty="0"/>
                  <a:t>Useable throughout time</a:t>
                </a:r>
              </a:p>
              <a:p>
                <a:pPr marL="514350" lvl="0" indent="-514350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  <a:defRPr/>
                </a:pPr>
                <a:r>
                  <a:rPr lang="en-US" sz="2800" dirty="0"/>
                  <a:t>Useable to compare with other projects</a:t>
                </a:r>
              </a:p>
              <a:p>
                <a:pPr lvl="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dirty="0"/>
              </a:p>
              <a:p>
                <a:pPr lvl="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𝑃𝑟𝑒𝑠𝑒𝑛𝑡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𝑣𝑎𝑙𝑢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𝐹𝐶𝐹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𝑁𝑒𝑡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𝑃𝑟𝑒𝑠𝑒𝑛𝑡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𝑆𝑢𝑚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𝑃𝑟𝑒𝑠𝑒𝑛𝑡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𝑣𝑎𝑙𝑢𝑒𝑠</m:t>
                      </m:r>
                    </m:oMath>
                  </m:oMathPara>
                </a14:m>
                <a:endParaRPr lang="en-US" sz="2800" dirty="0"/>
              </a:p>
              <a:p>
                <a:pPr lvl="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dirty="0"/>
              </a:p>
              <a:p>
                <a:pPr lvl="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800" dirty="0"/>
                  <a:t>Or we can get IRR by setting NPV to 0 and solving for zero. </a:t>
                </a: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34722B9-D4BE-4B5C-88E9-8DBF4D6BE8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00" y="662152"/>
                <a:ext cx="9987893" cy="4409797"/>
              </a:xfrm>
              <a:prstGeom prst="rect">
                <a:avLst/>
              </a:prstGeom>
              <a:blipFill>
                <a:blip r:embed="rId4"/>
                <a:stretch>
                  <a:fillRect l="-1281" t="-1383" b="-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5413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43B837F-8FEA-4620-B784-D02C0F12E241}"/>
              </a:ext>
            </a:extLst>
          </p:cNvPr>
          <p:cNvSpPr/>
          <p:nvPr/>
        </p:nvSpPr>
        <p:spPr>
          <a:xfrm>
            <a:off x="0" y="5619750"/>
            <a:ext cx="12192000" cy="1238250"/>
          </a:xfrm>
          <a:prstGeom prst="rect">
            <a:avLst/>
          </a:prstGeom>
          <a:solidFill>
            <a:srgbClr val="013D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64" name="Subtitle 2">
            <a:extLst>
              <a:ext uri="{FF2B5EF4-FFF2-40B4-BE49-F238E27FC236}">
                <a16:creationId xmlns:a16="http://schemas.microsoft.com/office/drawing/2014/main" id="{E5FC9959-D022-4660-87FE-3779BD32C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619750"/>
            <a:ext cx="1219200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Assumptions of NPV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6252E6-9A69-4B17-8B2A-CD1757E0C4E6}"/>
              </a:ext>
            </a:extLst>
          </p:cNvPr>
          <p:cNvSpPr txBox="1">
            <a:spLocks/>
          </p:cNvSpPr>
          <p:nvPr/>
        </p:nvSpPr>
        <p:spPr>
          <a:xfrm>
            <a:off x="1098550" y="6580188"/>
            <a:ext cx="1898650" cy="303212"/>
          </a:xfrm>
          <a:prstGeom prst="rect">
            <a:avLst/>
          </a:prstGeom>
        </p:spPr>
        <p:txBody>
          <a:bodyPr anchor="ctr"/>
          <a:lstStyle>
            <a:defPPr>
              <a:defRPr lang="en-B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Copyright © 2021 Schuman Associates</a:t>
            </a:r>
            <a:endParaRPr kumimoji="0" lang="en-BE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5366" name="Picture 8">
            <a:extLst>
              <a:ext uri="{FF2B5EF4-FFF2-40B4-BE49-F238E27FC236}">
                <a16:creationId xmlns:a16="http://schemas.microsoft.com/office/drawing/2014/main" id="{0BFC7142-B81C-40AB-8055-BC5603FB5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8" y="6532563"/>
            <a:ext cx="903287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34722B9-D4BE-4B5C-88E9-8DBF4D6BE84C}"/>
              </a:ext>
            </a:extLst>
          </p:cNvPr>
          <p:cNvSpPr/>
          <p:nvPr/>
        </p:nvSpPr>
        <p:spPr>
          <a:xfrm>
            <a:off x="689973" y="77787"/>
            <a:ext cx="1081205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0" indent="-5143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Requirements</a:t>
            </a:r>
          </a:p>
          <a:p>
            <a:pPr marL="971550" lvl="1" indent="-5143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Projects can either be launched or aborted, no delay is possible</a:t>
            </a:r>
          </a:p>
          <a:p>
            <a:pPr marL="971550" lvl="1" indent="-5143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Total NPV of all project combinations considered</a:t>
            </a:r>
          </a:p>
          <a:p>
            <a:pPr marL="971550" lvl="1" indent="-5143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Reasonably good forecast of interest rates/WACC</a:t>
            </a:r>
          </a:p>
          <a:p>
            <a:pPr marL="971550" lvl="1" indent="-5143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Unbiased estimate of cash inflows</a:t>
            </a:r>
          </a:p>
          <a:p>
            <a:pPr marL="514350" indent="-5143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Non requirements:</a:t>
            </a:r>
          </a:p>
          <a:p>
            <a:pPr marL="971550" lvl="1" indent="-5143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Investment is up front</a:t>
            </a:r>
          </a:p>
          <a:p>
            <a:pPr marL="971550" lvl="1" indent="-5143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Interest rate is constant</a:t>
            </a:r>
          </a:p>
          <a:p>
            <a:pPr marL="971550" lvl="1" indent="-5143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Cash flow follows some pattern</a:t>
            </a:r>
          </a:p>
          <a:p>
            <a:pPr marL="971550" lvl="1" indent="-5143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800" dirty="0"/>
          </a:p>
          <a:p>
            <a:pPr marL="971550" lvl="1" indent="-5143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800" dirty="0"/>
          </a:p>
          <a:p>
            <a:pPr marL="971550" lvl="1" indent="-5143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83575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43B837F-8FEA-4620-B784-D02C0F12E241}"/>
              </a:ext>
            </a:extLst>
          </p:cNvPr>
          <p:cNvSpPr/>
          <p:nvPr/>
        </p:nvSpPr>
        <p:spPr>
          <a:xfrm>
            <a:off x="0" y="5619750"/>
            <a:ext cx="12192000" cy="1238250"/>
          </a:xfrm>
          <a:prstGeom prst="rect">
            <a:avLst/>
          </a:prstGeom>
          <a:solidFill>
            <a:srgbClr val="013D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64" name="Subtitle 2">
            <a:extLst>
              <a:ext uri="{FF2B5EF4-FFF2-40B4-BE49-F238E27FC236}">
                <a16:creationId xmlns:a16="http://schemas.microsoft.com/office/drawing/2014/main" id="{E5FC9959-D022-4660-87FE-3779BD32C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619750"/>
            <a:ext cx="1219200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Using FCFF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6252E6-9A69-4B17-8B2A-CD1757E0C4E6}"/>
              </a:ext>
            </a:extLst>
          </p:cNvPr>
          <p:cNvSpPr txBox="1">
            <a:spLocks/>
          </p:cNvSpPr>
          <p:nvPr/>
        </p:nvSpPr>
        <p:spPr>
          <a:xfrm>
            <a:off x="1098550" y="6580188"/>
            <a:ext cx="1898650" cy="303212"/>
          </a:xfrm>
          <a:prstGeom prst="rect">
            <a:avLst/>
          </a:prstGeom>
        </p:spPr>
        <p:txBody>
          <a:bodyPr anchor="ctr"/>
          <a:lstStyle>
            <a:defPPr>
              <a:defRPr lang="en-B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Copyright © 2021 Schuman Associates</a:t>
            </a:r>
            <a:endParaRPr kumimoji="0" lang="en-BE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5366" name="Picture 8">
            <a:extLst>
              <a:ext uri="{FF2B5EF4-FFF2-40B4-BE49-F238E27FC236}">
                <a16:creationId xmlns:a16="http://schemas.microsoft.com/office/drawing/2014/main" id="{0BFC7142-B81C-40AB-8055-BC5603FB5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8" y="6532563"/>
            <a:ext cx="903287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34722B9-D4BE-4B5C-88E9-8DBF4D6BE84C}"/>
                  </a:ext>
                </a:extLst>
              </p:cNvPr>
              <p:cNvSpPr/>
              <p:nvPr/>
            </p:nvSpPr>
            <p:spPr>
              <a:xfrm>
                <a:off x="622300" y="662152"/>
                <a:ext cx="9987893" cy="57170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800" dirty="0"/>
                  <a:t>If you make simplifications, you can also include the growth rate</a:t>
                </a:r>
              </a:p>
              <a:p>
                <a:pPr lvl="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dirty="0"/>
              </a:p>
              <a:p>
                <a:pPr lvl="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𝐺𝑜𝑟𝑑𝑜𝑛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𝐺𝑟𝑜𝑤𝑡h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𝐹𝐶𝐹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𝐹𝐶𝐹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∗(1+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pPr marL="457200" lvl="0" indent="-457200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sz="2800" dirty="0"/>
                  <a:t>Assumptions</a:t>
                </a:r>
              </a:p>
              <a:p>
                <a:pPr marL="971550" lvl="1" indent="-514350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  <a:defRPr/>
                </a:pPr>
                <a:r>
                  <a:rPr lang="en-US" sz="2800" dirty="0"/>
                  <a:t>Indefinite growth</a:t>
                </a:r>
              </a:p>
              <a:p>
                <a:pPr marL="971550" lvl="1" indent="-514350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  <a:defRPr/>
                </a:pPr>
                <a:r>
                  <a:rPr lang="en-US" sz="2800" dirty="0"/>
                  <a:t>Fixed growth</a:t>
                </a:r>
              </a:p>
              <a:p>
                <a:pPr marL="971550" lvl="1" indent="-514350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  <a:defRPr/>
                </a:pPr>
                <a:r>
                  <a:rPr lang="en-US" sz="2800" dirty="0"/>
                  <a:t>Fixed interest rate</a:t>
                </a:r>
              </a:p>
              <a:p>
                <a:pPr lvl="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dirty="0"/>
              </a:p>
              <a:p>
                <a:pPr lvl="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dirty="0"/>
              </a:p>
              <a:p>
                <a:pPr lvl="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dirty="0"/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800" dirty="0"/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800" dirty="0"/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34722B9-D4BE-4B5C-88E9-8DBF4D6BE8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00" y="662152"/>
                <a:ext cx="9987893" cy="5717078"/>
              </a:xfrm>
              <a:prstGeom prst="rect">
                <a:avLst/>
              </a:prstGeom>
              <a:blipFill>
                <a:blip r:embed="rId4"/>
                <a:stretch>
                  <a:fillRect l="-1220" t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1802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43B837F-8FEA-4620-B784-D02C0F12E241}"/>
              </a:ext>
            </a:extLst>
          </p:cNvPr>
          <p:cNvSpPr/>
          <p:nvPr/>
        </p:nvSpPr>
        <p:spPr>
          <a:xfrm>
            <a:off x="0" y="5619750"/>
            <a:ext cx="12192000" cy="1238250"/>
          </a:xfrm>
          <a:prstGeom prst="rect">
            <a:avLst/>
          </a:prstGeom>
          <a:solidFill>
            <a:srgbClr val="013D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64" name="Subtitle 2">
            <a:extLst>
              <a:ext uri="{FF2B5EF4-FFF2-40B4-BE49-F238E27FC236}">
                <a16:creationId xmlns:a16="http://schemas.microsoft.com/office/drawing/2014/main" id="{E5FC9959-D022-4660-87FE-3779BD32C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619750"/>
            <a:ext cx="1219200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Carry Forward and Carrybacks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6252E6-9A69-4B17-8B2A-CD1757E0C4E6}"/>
              </a:ext>
            </a:extLst>
          </p:cNvPr>
          <p:cNvSpPr txBox="1">
            <a:spLocks/>
          </p:cNvSpPr>
          <p:nvPr/>
        </p:nvSpPr>
        <p:spPr>
          <a:xfrm>
            <a:off x="1098550" y="6580188"/>
            <a:ext cx="1898650" cy="303212"/>
          </a:xfrm>
          <a:prstGeom prst="rect">
            <a:avLst/>
          </a:prstGeom>
        </p:spPr>
        <p:txBody>
          <a:bodyPr anchor="ctr"/>
          <a:lstStyle>
            <a:defPPr>
              <a:defRPr lang="en-B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Copyright © 2021 Schuman Associates</a:t>
            </a:r>
            <a:endParaRPr kumimoji="0" lang="en-BE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5366" name="Picture 8">
            <a:extLst>
              <a:ext uri="{FF2B5EF4-FFF2-40B4-BE49-F238E27FC236}">
                <a16:creationId xmlns:a16="http://schemas.microsoft.com/office/drawing/2014/main" id="{0BFC7142-B81C-40AB-8055-BC5603FB5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8" y="6532563"/>
            <a:ext cx="903287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34722B9-D4BE-4B5C-88E9-8DBF4D6BE84C}"/>
              </a:ext>
            </a:extLst>
          </p:cNvPr>
          <p:cNvSpPr/>
          <p:nvPr/>
        </p:nvSpPr>
        <p:spPr>
          <a:xfrm>
            <a:off x="622300" y="662152"/>
            <a:ext cx="998789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/>
              <a:t>Motivation: </a:t>
            </a:r>
          </a:p>
          <a:p>
            <a:pPr marL="514350" lvl="0" indent="-514350" eaLnBrk="1" fontAlgn="auto" hangingPunct="1"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lang="en-US" sz="2800" dirty="0"/>
              <a:t>Different time distributions of income(-1,3)(-2,4)(1,1)</a:t>
            </a:r>
          </a:p>
          <a:p>
            <a:pPr marL="514350" lvl="0" indent="-514350" eaLnBrk="1" fontAlgn="auto" hangingPunct="1">
              <a:spcBef>
                <a:spcPts val="0"/>
              </a:spcBef>
              <a:spcAft>
                <a:spcPts val="0"/>
              </a:spcAft>
              <a:buAutoNum type="arabicParenR"/>
              <a:defRPr/>
            </a:pPr>
            <a:r>
              <a:rPr lang="en-US" sz="2800" dirty="0"/>
              <a:t>Only the long term profitability ought to matter</a:t>
            </a:r>
          </a:p>
          <a:p>
            <a:pPr marL="914400" lvl="1" indent="-45720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Þ"/>
              <a:defRPr/>
            </a:pPr>
            <a:r>
              <a:rPr lang="en-US" sz="2800" dirty="0"/>
              <a:t>Policy ought to make the distribution of income irrelevant</a:t>
            </a:r>
          </a:p>
          <a:p>
            <a:pPr marL="914400" lvl="1" indent="-457200" eaLnBrk="1" fontAlgn="auto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Þ"/>
              <a:defRPr/>
            </a:pPr>
            <a:endParaRPr lang="en-US" sz="2800" dirty="0"/>
          </a:p>
          <a:p>
            <a:pPr lv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/>
              <a:t>Carry forward of losses: Your past losses can be deducted from your future gains to reduce future tax</a:t>
            </a:r>
          </a:p>
          <a:p>
            <a:pPr lv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/>
              <a:t>Carrybacks: Past taxes can be reclaimed to offset present losses. </a:t>
            </a:r>
          </a:p>
          <a:p>
            <a:pPr lv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/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800" dirty="0"/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50529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43B837F-8FEA-4620-B784-D02C0F12E241}"/>
              </a:ext>
            </a:extLst>
          </p:cNvPr>
          <p:cNvSpPr/>
          <p:nvPr/>
        </p:nvSpPr>
        <p:spPr>
          <a:xfrm>
            <a:off x="0" y="5929948"/>
            <a:ext cx="12192000" cy="928052"/>
          </a:xfrm>
          <a:prstGeom prst="rect">
            <a:avLst/>
          </a:prstGeom>
          <a:solidFill>
            <a:srgbClr val="013D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64" name="Subtitle 2">
            <a:extLst>
              <a:ext uri="{FF2B5EF4-FFF2-40B4-BE49-F238E27FC236}">
                <a16:creationId xmlns:a16="http://schemas.microsoft.com/office/drawing/2014/main" id="{E5FC9959-D022-4660-87FE-3779BD32C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929947"/>
            <a:ext cx="12192000" cy="928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Carry Forward and Carrybacks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6252E6-9A69-4B17-8B2A-CD1757E0C4E6}"/>
              </a:ext>
            </a:extLst>
          </p:cNvPr>
          <p:cNvSpPr txBox="1">
            <a:spLocks/>
          </p:cNvSpPr>
          <p:nvPr/>
        </p:nvSpPr>
        <p:spPr>
          <a:xfrm>
            <a:off x="1098550" y="6580188"/>
            <a:ext cx="1898650" cy="303212"/>
          </a:xfrm>
          <a:prstGeom prst="rect">
            <a:avLst/>
          </a:prstGeom>
        </p:spPr>
        <p:txBody>
          <a:bodyPr anchor="ctr"/>
          <a:lstStyle>
            <a:defPPr>
              <a:defRPr lang="en-B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Copyright © 2021 Schuman Associates</a:t>
            </a:r>
            <a:endParaRPr kumimoji="0" lang="en-BE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5366" name="Picture 8">
            <a:extLst>
              <a:ext uri="{FF2B5EF4-FFF2-40B4-BE49-F238E27FC236}">
                <a16:creationId xmlns:a16="http://schemas.microsoft.com/office/drawing/2014/main" id="{0BFC7142-B81C-40AB-8055-BC5603FB5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8" y="6532563"/>
            <a:ext cx="903287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34722B9-D4BE-4B5C-88E9-8DBF4D6BE84C}"/>
              </a:ext>
            </a:extLst>
          </p:cNvPr>
          <p:cNvSpPr/>
          <p:nvPr/>
        </p:nvSpPr>
        <p:spPr>
          <a:xfrm>
            <a:off x="622300" y="662152"/>
            <a:ext cx="998789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/>
          </a:p>
          <a:p>
            <a:pPr lv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/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800" dirty="0"/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800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A685B67-994E-5059-AC62-CB5E885369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562041"/>
              </p:ext>
            </p:extLst>
          </p:nvPr>
        </p:nvGraphicFramePr>
        <p:xfrm>
          <a:off x="122237" y="77787"/>
          <a:ext cx="11869894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0209">
                  <a:extLst>
                    <a:ext uri="{9D8B030D-6E8A-4147-A177-3AD203B41FA5}">
                      <a16:colId xmlns:a16="http://schemas.microsoft.com/office/drawing/2014/main" val="311140270"/>
                    </a:ext>
                  </a:extLst>
                </a:gridCol>
                <a:gridCol w="3476653">
                  <a:extLst>
                    <a:ext uri="{9D8B030D-6E8A-4147-A177-3AD203B41FA5}">
                      <a16:colId xmlns:a16="http://schemas.microsoft.com/office/drawing/2014/main" val="3730711203"/>
                    </a:ext>
                  </a:extLst>
                </a:gridCol>
                <a:gridCol w="4108021">
                  <a:extLst>
                    <a:ext uri="{9D8B030D-6E8A-4147-A177-3AD203B41FA5}">
                      <a16:colId xmlns:a16="http://schemas.microsoft.com/office/drawing/2014/main" val="126448936"/>
                    </a:ext>
                  </a:extLst>
                </a:gridCol>
                <a:gridCol w="2405011">
                  <a:extLst>
                    <a:ext uri="{9D8B030D-6E8A-4147-A177-3AD203B41FA5}">
                      <a16:colId xmlns:a16="http://schemas.microsoft.com/office/drawing/2014/main" val="3483658792"/>
                    </a:ext>
                  </a:extLst>
                </a:gridCol>
              </a:tblGrid>
              <a:tr h="320600">
                <a:tc>
                  <a:txBody>
                    <a:bodyPr/>
                    <a:lstStyle/>
                    <a:p>
                      <a:r>
                        <a:rPr lang="en-US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Loss Carryback(years)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Loss Carryforward(years)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Additional Comments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861351"/>
                  </a:ext>
                </a:extLst>
              </a:tr>
              <a:tr h="320600"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Austria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COVID: Carry back up to 5million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NL; 75% of Taxable over 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736578"/>
                  </a:ext>
                </a:extLst>
              </a:tr>
              <a:tr h="320600"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Belgium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COVID: 13/03/2019-31/07/2020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NL; 70% of Taxable over 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245560"/>
                  </a:ext>
                </a:extLst>
              </a:tr>
              <a:tr h="3206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Czech Republic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2y up to CZK 30 million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632378"/>
                  </a:ext>
                </a:extLst>
              </a:tr>
              <a:tr h="320600">
                <a:tc>
                  <a:txBody>
                    <a:bodyPr/>
                    <a:lstStyle/>
                    <a:p>
                      <a:r>
                        <a:rPr lang="en-US" dirty="0"/>
                        <a:t>Denmark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NL; 60% of Taxable over DKK 8,767,500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042370"/>
                  </a:ext>
                </a:extLst>
              </a:tr>
              <a:tr h="320600">
                <a:tc>
                  <a:txBody>
                    <a:bodyPr/>
                    <a:lstStyle/>
                    <a:p>
                      <a:r>
                        <a:rPr lang="en-US" dirty="0"/>
                        <a:t>Estonia/Latvia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034427"/>
                  </a:ext>
                </a:extLst>
              </a:tr>
              <a:tr h="320600">
                <a:tc>
                  <a:txBody>
                    <a:bodyPr/>
                    <a:lstStyle/>
                    <a:p>
                      <a:r>
                        <a:rPr lang="en-US" dirty="0"/>
                        <a:t>Finland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581083"/>
                  </a:ext>
                </a:extLst>
              </a:tr>
              <a:tr h="320600">
                <a:tc>
                  <a:txBody>
                    <a:bodyPr/>
                    <a:lstStyle/>
                    <a:p>
                      <a:r>
                        <a:rPr lang="en-US" dirty="0"/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1y up to 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NL; 50% of taxable income over 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339747"/>
                  </a:ext>
                </a:extLst>
              </a:tr>
              <a:tr h="320600">
                <a:tc>
                  <a:txBody>
                    <a:bodyPr/>
                    <a:lstStyle/>
                    <a:p>
                      <a:r>
                        <a:rPr lang="en-US" dirty="0"/>
                        <a:t>Germany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1y up to 10m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NL; 60% of taxable income over 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56233"/>
                  </a:ext>
                </a:extLst>
              </a:tr>
              <a:tr h="320600">
                <a:tc>
                  <a:txBody>
                    <a:bodyPr/>
                    <a:lstStyle/>
                    <a:p>
                      <a:r>
                        <a:rPr lang="en-US" dirty="0"/>
                        <a:t>Greece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210246"/>
                  </a:ext>
                </a:extLst>
              </a:tr>
              <a:tr h="320600">
                <a:tc>
                  <a:txBody>
                    <a:bodyPr/>
                    <a:lstStyle/>
                    <a:p>
                      <a:r>
                        <a:rPr lang="en-US" dirty="0"/>
                        <a:t>Hungary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5; 50% of taxable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431611"/>
                  </a:ext>
                </a:extLst>
              </a:tr>
              <a:tr h="320600">
                <a:tc>
                  <a:txBody>
                    <a:bodyPr/>
                    <a:lstStyle/>
                    <a:p>
                      <a:r>
                        <a:rPr lang="en-US" dirty="0"/>
                        <a:t>Ireland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Trading/Non-trading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237437"/>
                  </a:ext>
                </a:extLst>
              </a:tr>
              <a:tr h="320600">
                <a:tc>
                  <a:txBody>
                    <a:bodyPr/>
                    <a:lstStyle/>
                    <a:p>
                      <a:r>
                        <a:rPr lang="en-US" dirty="0"/>
                        <a:t>Italy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NL; 80% of taxable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100% for first 3 years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4335556"/>
                  </a:ext>
                </a:extLst>
              </a:tr>
              <a:tr h="320600">
                <a:tc>
                  <a:txBody>
                    <a:bodyPr/>
                    <a:lstStyle/>
                    <a:p>
                      <a:r>
                        <a:rPr lang="en-US" dirty="0"/>
                        <a:t>Lithuania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NL; 70% of taxable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638643"/>
                  </a:ext>
                </a:extLst>
              </a:tr>
              <a:tr h="320600">
                <a:tc>
                  <a:txBody>
                    <a:bodyPr/>
                    <a:lstStyle/>
                    <a:p>
                      <a:r>
                        <a:rPr lang="en-US" dirty="0"/>
                        <a:t>Luxembourg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166392"/>
                  </a:ext>
                </a:extLst>
              </a:tr>
              <a:tr h="320600">
                <a:tc>
                  <a:txBody>
                    <a:bodyPr/>
                    <a:lstStyle/>
                    <a:p>
                      <a:r>
                        <a:rPr lang="en-US" dirty="0"/>
                        <a:t>Netherlands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352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0042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43B837F-8FEA-4620-B784-D02C0F12E241}"/>
              </a:ext>
            </a:extLst>
          </p:cNvPr>
          <p:cNvSpPr/>
          <p:nvPr/>
        </p:nvSpPr>
        <p:spPr>
          <a:xfrm>
            <a:off x="0" y="5929948"/>
            <a:ext cx="12192000" cy="928052"/>
          </a:xfrm>
          <a:prstGeom prst="rect">
            <a:avLst/>
          </a:prstGeom>
          <a:solidFill>
            <a:srgbClr val="013D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64" name="Subtitle 2">
            <a:extLst>
              <a:ext uri="{FF2B5EF4-FFF2-40B4-BE49-F238E27FC236}">
                <a16:creationId xmlns:a16="http://schemas.microsoft.com/office/drawing/2014/main" id="{E5FC9959-D022-4660-87FE-3779BD32C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929947"/>
            <a:ext cx="12192000" cy="928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Carry Forward and Carrybacks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6252E6-9A69-4B17-8B2A-CD1757E0C4E6}"/>
              </a:ext>
            </a:extLst>
          </p:cNvPr>
          <p:cNvSpPr txBox="1">
            <a:spLocks/>
          </p:cNvSpPr>
          <p:nvPr/>
        </p:nvSpPr>
        <p:spPr>
          <a:xfrm>
            <a:off x="1098550" y="6580188"/>
            <a:ext cx="1898650" cy="303212"/>
          </a:xfrm>
          <a:prstGeom prst="rect">
            <a:avLst/>
          </a:prstGeom>
        </p:spPr>
        <p:txBody>
          <a:bodyPr anchor="ctr"/>
          <a:lstStyle>
            <a:defPPr>
              <a:defRPr lang="en-B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Copyright © 2021 Schuman Associates</a:t>
            </a:r>
            <a:endParaRPr kumimoji="0" lang="en-BE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5366" name="Picture 8">
            <a:extLst>
              <a:ext uri="{FF2B5EF4-FFF2-40B4-BE49-F238E27FC236}">
                <a16:creationId xmlns:a16="http://schemas.microsoft.com/office/drawing/2014/main" id="{0BFC7142-B81C-40AB-8055-BC5603FB5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8" y="6532563"/>
            <a:ext cx="903287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34722B9-D4BE-4B5C-88E9-8DBF4D6BE84C}"/>
              </a:ext>
            </a:extLst>
          </p:cNvPr>
          <p:cNvSpPr/>
          <p:nvPr/>
        </p:nvSpPr>
        <p:spPr>
          <a:xfrm>
            <a:off x="622300" y="662152"/>
            <a:ext cx="998789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/>
          </a:p>
          <a:p>
            <a:pPr lv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/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800" dirty="0"/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800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A685B67-994E-5059-AC62-CB5E885369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366869"/>
              </p:ext>
            </p:extLst>
          </p:nvPr>
        </p:nvGraphicFramePr>
        <p:xfrm>
          <a:off x="122237" y="77787"/>
          <a:ext cx="11869894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6366">
                  <a:extLst>
                    <a:ext uri="{9D8B030D-6E8A-4147-A177-3AD203B41FA5}">
                      <a16:colId xmlns:a16="http://schemas.microsoft.com/office/drawing/2014/main" val="311140270"/>
                    </a:ext>
                  </a:extLst>
                </a:gridCol>
                <a:gridCol w="3350496">
                  <a:extLst>
                    <a:ext uri="{9D8B030D-6E8A-4147-A177-3AD203B41FA5}">
                      <a16:colId xmlns:a16="http://schemas.microsoft.com/office/drawing/2014/main" val="3730711203"/>
                    </a:ext>
                  </a:extLst>
                </a:gridCol>
                <a:gridCol w="4108021">
                  <a:extLst>
                    <a:ext uri="{9D8B030D-6E8A-4147-A177-3AD203B41FA5}">
                      <a16:colId xmlns:a16="http://schemas.microsoft.com/office/drawing/2014/main" val="126448936"/>
                    </a:ext>
                  </a:extLst>
                </a:gridCol>
                <a:gridCol w="2405011">
                  <a:extLst>
                    <a:ext uri="{9D8B030D-6E8A-4147-A177-3AD203B41FA5}">
                      <a16:colId xmlns:a16="http://schemas.microsoft.com/office/drawing/2014/main" val="3483658792"/>
                    </a:ext>
                  </a:extLst>
                </a:gridCol>
              </a:tblGrid>
              <a:tr h="320600">
                <a:tc>
                  <a:txBody>
                    <a:bodyPr/>
                    <a:lstStyle/>
                    <a:p>
                      <a:r>
                        <a:rPr lang="en-US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Loss Carryback(years)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Loss Carryforward(years)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Additional Comments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861351"/>
                  </a:ext>
                </a:extLst>
              </a:tr>
              <a:tr h="320600"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Norway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736578"/>
                  </a:ext>
                </a:extLst>
              </a:tr>
              <a:tr h="320600"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Poland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5; 50% of Taxable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245560"/>
                  </a:ext>
                </a:extLst>
              </a:tr>
              <a:tr h="3206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Portugal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12; 80% of Taxable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SME’s up to 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632378"/>
                  </a:ext>
                </a:extLst>
              </a:tr>
              <a:tr h="320600"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Slovak Republic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5; 50% of Taxable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cap below 100k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042370"/>
                  </a:ext>
                </a:extLst>
              </a:tr>
              <a:tr h="320600">
                <a:tc>
                  <a:txBody>
                    <a:bodyPr/>
                    <a:lstStyle/>
                    <a:p>
                      <a:r>
                        <a:rPr lang="en-US" dirty="0"/>
                        <a:t>Slovenia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NL; 63% of Taxable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034427"/>
                  </a:ext>
                </a:extLst>
              </a:tr>
              <a:tr h="320600">
                <a:tc>
                  <a:txBody>
                    <a:bodyPr/>
                    <a:lstStyle/>
                    <a:p>
                      <a:r>
                        <a:rPr lang="en-US" dirty="0"/>
                        <a:t>Spain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NL; 70% of Taxable over 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581083"/>
                  </a:ext>
                </a:extLst>
              </a:tr>
              <a:tr h="320600">
                <a:tc>
                  <a:txBody>
                    <a:bodyPr/>
                    <a:lstStyle/>
                    <a:p>
                      <a:r>
                        <a:rPr lang="en-US" dirty="0"/>
                        <a:t>Sweden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339747"/>
                  </a:ext>
                </a:extLst>
              </a:tr>
              <a:tr h="32060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Switzerland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56233"/>
                  </a:ext>
                </a:extLst>
              </a:tr>
              <a:tr h="320600">
                <a:tc>
                  <a:txBody>
                    <a:bodyPr/>
                    <a:lstStyle/>
                    <a:p>
                      <a:r>
                        <a:rPr lang="en-US" dirty="0"/>
                        <a:t>United Kingdom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NL; 50% of Taxable over 5m GBP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2102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AF4D6A8-3F07-163D-6B52-59476F8A42D3}"/>
              </a:ext>
            </a:extLst>
          </p:cNvPr>
          <p:cNvSpPr txBox="1"/>
          <p:nvPr/>
        </p:nvSpPr>
        <p:spPr>
          <a:xfrm>
            <a:off x="2899954" y="46480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https://taxfoundation.org/net-operating-loss-policies-oecd/</a:t>
            </a:r>
          </a:p>
        </p:txBody>
      </p:sp>
    </p:spTree>
    <p:extLst>
      <p:ext uri="{BB962C8B-B14F-4D97-AF65-F5344CB8AC3E}">
        <p14:creationId xmlns:p14="http://schemas.microsoft.com/office/powerpoint/2010/main" val="1634050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6">
            <a:extLst>
              <a:ext uri="{FF2B5EF4-FFF2-40B4-BE49-F238E27FC236}">
                <a16:creationId xmlns:a16="http://schemas.microsoft.com/office/drawing/2014/main" id="{23C2FC5C-42BF-4F8C-9186-79416A88A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175" y="1216025"/>
            <a:ext cx="6597650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74D95A5-1940-4085-86DE-29C5F2206882}"/>
              </a:ext>
            </a:extLst>
          </p:cNvPr>
          <p:cNvSpPr/>
          <p:nvPr/>
        </p:nvSpPr>
        <p:spPr>
          <a:xfrm>
            <a:off x="0" y="-1588"/>
            <a:ext cx="12192000" cy="6200776"/>
          </a:xfrm>
          <a:prstGeom prst="rect">
            <a:avLst/>
          </a:prstGeom>
          <a:solidFill>
            <a:srgbClr val="013D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0420" name="Picture 23">
            <a:extLst>
              <a:ext uri="{FF2B5EF4-FFF2-40B4-BE49-F238E27FC236}">
                <a16:creationId xmlns:a16="http://schemas.microsoft.com/office/drawing/2014/main" id="{B2CB2048-CD66-4D22-85DB-F8AE8D853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654" y="242596"/>
            <a:ext cx="4135437" cy="110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1" name="Picture 24">
            <a:hlinkClick r:id="rId4"/>
            <a:extLst>
              <a:ext uri="{FF2B5EF4-FFF2-40B4-BE49-F238E27FC236}">
                <a16:creationId xmlns:a16="http://schemas.microsoft.com/office/drawing/2014/main" id="{F940565A-331E-424C-ADE4-6EC8C3A49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800" y="3189288"/>
            <a:ext cx="3921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2" name="Picture 27">
            <a:hlinkClick r:id="rId6"/>
            <a:extLst>
              <a:ext uri="{FF2B5EF4-FFF2-40B4-BE49-F238E27FC236}">
                <a16:creationId xmlns:a16="http://schemas.microsoft.com/office/drawing/2014/main" id="{0CD9FBC9-7693-4F64-90C5-E5BBF994A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013" y="3752850"/>
            <a:ext cx="2921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C9ACD9-9D03-4C27-BF49-362D0CDE0054}"/>
              </a:ext>
            </a:extLst>
          </p:cNvPr>
          <p:cNvSpPr txBox="1"/>
          <p:nvPr/>
        </p:nvSpPr>
        <p:spPr>
          <a:xfrm>
            <a:off x="4030663" y="4430713"/>
            <a:ext cx="4114800" cy="1476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0032 (0) 22 307 439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8"/>
              </a:rPr>
              <a:t>info@schumanassociates.com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9"/>
              </a:rPr>
              <a:t>www.schumanassociates.com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10"/>
              </a:rPr>
              <a:t>Rue Archimède 5, bte 12, B-1000 Brussels, </a:t>
            </a:r>
            <a:r>
              <a:rPr kumimoji="0" lang="fr-B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10"/>
              </a:rPr>
              <a:t>Belgium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60424" name="TextBox 4">
            <a:extLst>
              <a:ext uri="{FF2B5EF4-FFF2-40B4-BE49-F238E27FC236}">
                <a16:creationId xmlns:a16="http://schemas.microsoft.com/office/drawing/2014/main" id="{07DD28B4-A951-4407-AF47-34528A2955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6413" y="1771046"/>
            <a:ext cx="614792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2400" dirty="0"/>
              <a:t>Thank you for listening</a:t>
            </a:r>
            <a:endParaRPr kumimoji="0" lang="en-GB" altLang="en-US" sz="2400" b="0" i="1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altLang="en-US" sz="2400" i="1" dirty="0">
              <a:solidFill>
                <a:prstClr val="white"/>
              </a:solidFill>
              <a:latin typeface="Georgia" panose="02040502050405020303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Stay in touch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F1E2AD21-C48E-4E59-A5F1-234140BD5F32}"/>
              </a:ext>
            </a:extLst>
          </p:cNvPr>
          <p:cNvSpPr txBox="1">
            <a:spLocks/>
          </p:cNvSpPr>
          <p:nvPr/>
        </p:nvSpPr>
        <p:spPr>
          <a:xfrm>
            <a:off x="0" y="6580188"/>
            <a:ext cx="3046413" cy="303212"/>
          </a:xfrm>
          <a:prstGeom prst="rect">
            <a:avLst/>
          </a:prstGeom>
        </p:spPr>
        <p:txBody>
          <a:bodyPr anchor="ctr"/>
          <a:lstStyle>
            <a:defPPr>
              <a:defRPr lang="en-B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Copyright © 2021 Schuman Associates</a:t>
            </a:r>
            <a:endParaRPr kumimoji="0" lang="en-BE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DB4E1E8A-56DD-4A43-B14A-DCAE75FAA38E}"/>
              </a:ext>
            </a:extLst>
          </p:cNvPr>
          <p:cNvSpPr txBox="1">
            <a:spLocks/>
          </p:cNvSpPr>
          <p:nvPr/>
        </p:nvSpPr>
        <p:spPr>
          <a:xfrm>
            <a:off x="14288" y="6253163"/>
            <a:ext cx="12192000" cy="577850"/>
          </a:xfrm>
          <a:prstGeom prst="rect">
            <a:avLst/>
          </a:prstGeom>
        </p:spPr>
        <p:txBody>
          <a:bodyPr anchor="b"/>
          <a:lstStyle>
            <a:defPPr>
              <a:defRPr lang="en-B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1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</a:t>
            </a:r>
            <a:r>
              <a:rPr kumimoji="0" lang="en-BE" sz="700" b="0" i="1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</a:t>
            </a:r>
            <a:r>
              <a:rPr kumimoji="0" lang="en-GB" sz="700" b="0" i="1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</a:t>
            </a:r>
            <a:r>
              <a:rPr kumimoji="0" lang="en-BE" sz="700" b="0" i="1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</a:t>
            </a:r>
            <a:r>
              <a:rPr kumimoji="0" lang="en-GB" sz="700" b="0" i="1" u="none" strike="noStrike" kern="1200" cap="none" spc="0" normalizeH="0" baseline="0" noProof="0" dirty="0" err="1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</a:t>
            </a:r>
            <a:r>
              <a:rPr kumimoji="0" lang="en-BE" sz="700" b="0" i="1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</a:t>
            </a:r>
            <a:r>
              <a:rPr kumimoji="0" lang="en-GB" sz="700" b="0" i="1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</a:t>
            </a:r>
            <a:endParaRPr kumimoji="0" lang="en-BE" sz="700" b="0" i="1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Ic</a:t>
            </a: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</a:t>
            </a: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 </a:t>
            </a: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/>
              </a:rPr>
              <a:t>w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/>
              </a:rPr>
              <a:t>w</a:t>
            </a: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/>
              </a:rPr>
              <a:t>w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/>
              </a:rPr>
              <a:t>.</a:t>
            </a: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/>
              </a:rPr>
              <a:t>f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/>
              </a:rPr>
              <a:t>l</a:t>
            </a: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/>
              </a:rPr>
              <a:t>a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/>
              </a:rPr>
              <a:t>t</a:t>
            </a:r>
            <a:r>
              <a:rPr kumimoji="0" lang="en-GB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/>
              </a:rPr>
              <a:t>i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/>
              </a:rPr>
              <a:t>c</a:t>
            </a: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/>
              </a:rPr>
              <a:t>o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/>
              </a:rPr>
              <a:t>n.</a:t>
            </a: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/>
              </a:rPr>
              <a:t>c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/>
              </a:rPr>
              <a:t>o</a:t>
            </a: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/>
              </a:rPr>
              <a:t>m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700" b="0" i="1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“Our engagement model” 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slide: “lightbulb” </a:t>
            </a: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</a:t>
            </a: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“</a:t>
            </a: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</a:t>
            </a: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</a:t>
            </a: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</a:t>
            </a: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k</a:t>
            </a:r>
            <a:r>
              <a:rPr kumimoji="0" lang="en-BE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</a:t>
            </a: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g” </a:t>
            </a: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y </a:t>
            </a: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12"/>
              </a:rPr>
              <a:t>F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12"/>
              </a:rPr>
              <a:t>r</a:t>
            </a: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12"/>
              </a:rPr>
              <a:t>e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12"/>
              </a:rPr>
              <a:t>e</a:t>
            </a: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12"/>
              </a:rPr>
              <a:t>p</a:t>
            </a:r>
            <a:r>
              <a:rPr kumimoji="0" lang="en-BE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12"/>
              </a:rPr>
              <a:t>i</a:t>
            </a: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12"/>
              </a:rPr>
              <a:t>k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; “</a:t>
            </a: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</a:t>
            </a: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</a:t>
            </a: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</a:t>
            </a:r>
            <a:r>
              <a:rPr kumimoji="0" lang="en-GB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gy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” 1 </a:t>
            </a: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y </a:t>
            </a: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13"/>
              </a:rPr>
              <a:t>smalllikeart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; “</a:t>
            </a: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</a:t>
            </a: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</a:t>
            </a: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</a:t>
            </a: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y” 2 </a:t>
            </a: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y </a:t>
            </a: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14"/>
              </a:rPr>
              <a:t>Becris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.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700" b="0" i="1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“Sectors” 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slide: “coal”, “computer”, “muse</a:t>
            </a: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u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m” </a:t>
            </a: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</a:t>
            </a: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“power-button” </a:t>
            </a: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y </a:t>
            </a: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12"/>
              </a:rPr>
              <a:t>F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12"/>
              </a:rPr>
              <a:t>r</a:t>
            </a: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12"/>
              </a:rPr>
              <a:t>e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12"/>
              </a:rPr>
              <a:t>e</a:t>
            </a: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12"/>
              </a:rPr>
              <a:t>p</a:t>
            </a:r>
            <a:r>
              <a:rPr kumimoji="0" lang="en-BE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12"/>
              </a:rPr>
              <a:t>i</a:t>
            </a: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12"/>
              </a:rPr>
              <a:t>k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; “cardiogram” by </a:t>
            </a: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15"/>
              </a:rPr>
              <a:t>A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15"/>
              </a:rPr>
              <a:t>n</a:t>
            </a: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15"/>
              </a:rPr>
              <a:t>a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15"/>
              </a:rPr>
              <a:t>t</a:t>
            </a: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15"/>
              </a:rPr>
              <a:t>o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15"/>
              </a:rPr>
              <a:t>l</a:t>
            </a: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15"/>
              </a:rPr>
              <a:t>y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; “</a:t>
            </a: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</a:t>
            </a:r>
            <a:r>
              <a:rPr kumimoji="0" lang="en-BE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</a:t>
            </a: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</a:t>
            </a: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</a:t>
            </a: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” </a:t>
            </a: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y </a:t>
            </a: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16"/>
              </a:rPr>
              <a:t>P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16"/>
              </a:rPr>
              <a:t>a</a:t>
            </a: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16"/>
              </a:rPr>
              <a:t>u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16"/>
              </a:rPr>
              <a:t>s</a:t>
            </a: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16"/>
              </a:rPr>
              <a:t>e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16"/>
              </a:rPr>
              <a:t>08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; “green-energy” </a:t>
            </a: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y </a:t>
            </a: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17"/>
              </a:rPr>
              <a:t>G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17"/>
              </a:rPr>
              <a:t>o</a:t>
            </a: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17"/>
              </a:rPr>
              <a:t>o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17"/>
              </a:rPr>
              <a:t>d </a:t>
            </a: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17"/>
              </a:rPr>
              <a:t>W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17"/>
              </a:rPr>
              <a:t>a</a:t>
            </a: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17"/>
              </a:rPr>
              <a:t>r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17"/>
              </a:rPr>
              <a:t>e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; “science” by i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18"/>
              </a:rPr>
              <a:t>tim2101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; “work-team” by </a:t>
            </a:r>
            <a:r>
              <a:rPr kumimoji="0" lang="en-BE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19"/>
              </a:rPr>
              <a:t>turkkub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.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BE" sz="700" b="0" i="1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“An integrated approach” 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slide: “promotion” and “museum” by 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12"/>
              </a:rPr>
              <a:t>Freepik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; “deal” by 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20"/>
              </a:rPr>
              <a:t>Those Icons</a:t>
            </a:r>
            <a:r>
              <a:rPr kumimoji="0" lang="en-BE" sz="7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0B8EE6-00E0-4F2B-A229-2BFC12957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C6FE82E-10CB-4A3A-A34B-7CE39D587DB2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8615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43B837F-8FEA-4620-B784-D02C0F12E241}"/>
              </a:ext>
            </a:extLst>
          </p:cNvPr>
          <p:cNvSpPr/>
          <p:nvPr/>
        </p:nvSpPr>
        <p:spPr>
          <a:xfrm>
            <a:off x="0" y="5619750"/>
            <a:ext cx="12192000" cy="1238250"/>
          </a:xfrm>
          <a:prstGeom prst="rect">
            <a:avLst/>
          </a:prstGeom>
          <a:solidFill>
            <a:srgbClr val="013D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64" name="Subtitle 2">
            <a:extLst>
              <a:ext uri="{FF2B5EF4-FFF2-40B4-BE49-F238E27FC236}">
                <a16:creationId xmlns:a16="http://schemas.microsoft.com/office/drawing/2014/main" id="{E5FC9959-D022-4660-87FE-3779BD32C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619750"/>
            <a:ext cx="1219200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4400" dirty="0"/>
              <a:t>The usual metrics</a:t>
            </a:r>
            <a:endParaRPr kumimoji="0" lang="ro-RO" altLang="en-US" sz="3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6252E6-9A69-4B17-8B2A-CD1757E0C4E6}"/>
              </a:ext>
            </a:extLst>
          </p:cNvPr>
          <p:cNvSpPr txBox="1">
            <a:spLocks/>
          </p:cNvSpPr>
          <p:nvPr/>
        </p:nvSpPr>
        <p:spPr>
          <a:xfrm>
            <a:off x="1098550" y="6580188"/>
            <a:ext cx="1898650" cy="303212"/>
          </a:xfrm>
          <a:prstGeom prst="rect">
            <a:avLst/>
          </a:prstGeom>
        </p:spPr>
        <p:txBody>
          <a:bodyPr anchor="ctr"/>
          <a:lstStyle>
            <a:defPPr>
              <a:defRPr lang="en-B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Copyright © 2021 Schuman Associates</a:t>
            </a:r>
            <a:endParaRPr kumimoji="0" lang="en-BE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5366" name="Picture 8">
            <a:extLst>
              <a:ext uri="{FF2B5EF4-FFF2-40B4-BE49-F238E27FC236}">
                <a16:creationId xmlns:a16="http://schemas.microsoft.com/office/drawing/2014/main" id="{0BFC7142-B81C-40AB-8055-BC5603FB5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8" y="6532563"/>
            <a:ext cx="903287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74AB90-EE08-FFB2-27E2-881522E04A68}"/>
                  </a:ext>
                </a:extLst>
              </p:cNvPr>
              <p:cNvSpPr txBox="1"/>
              <p:nvPr/>
            </p:nvSpPr>
            <p:spPr>
              <a:xfrm>
                <a:off x="809338" y="298093"/>
                <a:ext cx="10294091" cy="43212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𝐹𝑟𝑜𝑚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𝑒𝑎𝑟𝑛𝑖𝑛𝑔𝑠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𝑤𝑒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𝑐𝑎𝑛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𝑐𝑎𝑙𝑐𝑢𝑙𝑎𝑡𝑒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3200" b="0" i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sz="3200" i="1" dirty="0"/>
                  <a:t>Earnings per share,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𝐸𝑃𝑆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𝐸𝑎𝑟𝑛𝑖𝑛𝑔𝑠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𝑆h𝑎𝑟𝑒𝑠</m:t>
                        </m:r>
                      </m:den>
                    </m:f>
                  </m:oMath>
                </a14:m>
                <a:endParaRPr lang="en-GB" sz="3200" i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sz="3200" i="1" dirty="0"/>
                  <a:t>Price to earnings,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𝑃𝐸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𝑆h𝑎𝑟𝑒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𝑝𝑟𝑖𝑐𝑒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𝐸𝑃𝑆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𝑀𝑎𝑟𝑘𝑒𝑡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𝐶𝑎𝑝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𝐸𝑎𝑟𝑛𝑖𝑛𝑔𝑠</m:t>
                        </m:r>
                      </m:den>
                    </m:f>
                  </m:oMath>
                </a14:m>
                <a:endParaRPr lang="en-GB" sz="3200" i="1" dirty="0"/>
              </a:p>
              <a:p>
                <a:pPr lvl="1"/>
                <a:endParaRPr lang="en-GB" sz="3200" i="1" dirty="0"/>
              </a:p>
              <a:p>
                <a:pPr lvl="1"/>
                <a:r>
                  <a:rPr lang="en-GB" sz="3200" i="1" dirty="0"/>
                  <a:t>These are the usual ways to quickly measure company performance. Let us see how we get to Earnings</a:t>
                </a:r>
                <a:endParaRPr lang="en-GB" sz="32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GB" sz="3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74AB90-EE08-FFB2-27E2-881522E04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338" y="298093"/>
                <a:ext cx="10294091" cy="43212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4818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43B837F-8FEA-4620-B784-D02C0F12E241}"/>
              </a:ext>
            </a:extLst>
          </p:cNvPr>
          <p:cNvSpPr/>
          <p:nvPr/>
        </p:nvSpPr>
        <p:spPr>
          <a:xfrm>
            <a:off x="0" y="5619750"/>
            <a:ext cx="12192000" cy="1238250"/>
          </a:xfrm>
          <a:prstGeom prst="rect">
            <a:avLst/>
          </a:prstGeom>
          <a:solidFill>
            <a:srgbClr val="013D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64" name="Subtitle 2">
            <a:extLst>
              <a:ext uri="{FF2B5EF4-FFF2-40B4-BE49-F238E27FC236}">
                <a16:creationId xmlns:a16="http://schemas.microsoft.com/office/drawing/2014/main" id="{E5FC9959-D022-4660-87FE-3779BD32C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619750"/>
            <a:ext cx="1219200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4400" dirty="0"/>
              <a:t>Blind men and the elephant</a:t>
            </a:r>
            <a:endParaRPr kumimoji="0" lang="ro-RO" altLang="en-US" sz="3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6252E6-9A69-4B17-8B2A-CD1757E0C4E6}"/>
              </a:ext>
            </a:extLst>
          </p:cNvPr>
          <p:cNvSpPr txBox="1">
            <a:spLocks/>
          </p:cNvSpPr>
          <p:nvPr/>
        </p:nvSpPr>
        <p:spPr>
          <a:xfrm>
            <a:off x="1098550" y="6580188"/>
            <a:ext cx="1898650" cy="303212"/>
          </a:xfrm>
          <a:prstGeom prst="rect">
            <a:avLst/>
          </a:prstGeom>
        </p:spPr>
        <p:txBody>
          <a:bodyPr anchor="ctr"/>
          <a:lstStyle>
            <a:defPPr>
              <a:defRPr lang="en-B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Copyright © 2021 Schuman Associates</a:t>
            </a:r>
            <a:endParaRPr kumimoji="0" lang="en-BE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5366" name="Picture 8">
            <a:extLst>
              <a:ext uri="{FF2B5EF4-FFF2-40B4-BE49-F238E27FC236}">
                <a16:creationId xmlns:a16="http://schemas.microsoft.com/office/drawing/2014/main" id="{0BFC7142-B81C-40AB-8055-BC5603FB5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8" y="6532563"/>
            <a:ext cx="903287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74AB90-EE08-FFB2-27E2-881522E04A68}"/>
              </a:ext>
            </a:extLst>
          </p:cNvPr>
          <p:cNvSpPr txBox="1"/>
          <p:nvPr/>
        </p:nvSpPr>
        <p:spPr>
          <a:xfrm>
            <a:off x="809338" y="298093"/>
            <a:ext cx="1029409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i="1" dirty="0"/>
              <a:t>Problem: Each blind person uses the same measurement(touching) and gets different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i="1" dirty="0"/>
          </a:p>
          <a:p>
            <a:pPr lvl="1"/>
            <a:endParaRPr lang="en-GB" sz="3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026" name="Picture 2" descr="The Blind Men and the Elephant: On measuring">
            <a:extLst>
              <a:ext uri="{FF2B5EF4-FFF2-40B4-BE49-F238E27FC236}">
                <a16:creationId xmlns:a16="http://schemas.microsoft.com/office/drawing/2014/main" id="{EB8E9666-BCB2-0476-3844-303064B3A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210" y="1717080"/>
            <a:ext cx="6375233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567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43B837F-8FEA-4620-B784-D02C0F12E241}"/>
              </a:ext>
            </a:extLst>
          </p:cNvPr>
          <p:cNvSpPr/>
          <p:nvPr/>
        </p:nvSpPr>
        <p:spPr>
          <a:xfrm>
            <a:off x="0" y="5619750"/>
            <a:ext cx="12192000" cy="1238250"/>
          </a:xfrm>
          <a:prstGeom prst="rect">
            <a:avLst/>
          </a:prstGeom>
          <a:solidFill>
            <a:srgbClr val="013D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64" name="Subtitle 2">
            <a:extLst>
              <a:ext uri="{FF2B5EF4-FFF2-40B4-BE49-F238E27FC236}">
                <a16:creationId xmlns:a16="http://schemas.microsoft.com/office/drawing/2014/main" id="{E5FC9959-D022-4660-87FE-3779BD32C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619750"/>
            <a:ext cx="1219200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4400" dirty="0"/>
              <a:t>Noisy Instrument</a:t>
            </a:r>
            <a:endParaRPr kumimoji="0" lang="ro-RO" altLang="en-US" sz="3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6252E6-9A69-4B17-8B2A-CD1757E0C4E6}"/>
              </a:ext>
            </a:extLst>
          </p:cNvPr>
          <p:cNvSpPr txBox="1">
            <a:spLocks/>
          </p:cNvSpPr>
          <p:nvPr/>
        </p:nvSpPr>
        <p:spPr>
          <a:xfrm>
            <a:off x="1098550" y="6580188"/>
            <a:ext cx="1898650" cy="303212"/>
          </a:xfrm>
          <a:prstGeom prst="rect">
            <a:avLst/>
          </a:prstGeom>
        </p:spPr>
        <p:txBody>
          <a:bodyPr anchor="ctr"/>
          <a:lstStyle>
            <a:defPPr>
              <a:defRPr lang="en-B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Copyright © 2021 Schuman Associates</a:t>
            </a:r>
            <a:endParaRPr kumimoji="0" lang="en-BE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5366" name="Picture 8">
            <a:extLst>
              <a:ext uri="{FF2B5EF4-FFF2-40B4-BE49-F238E27FC236}">
                <a16:creationId xmlns:a16="http://schemas.microsoft.com/office/drawing/2014/main" id="{0BFC7142-B81C-40AB-8055-BC5603FB5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8" y="6532563"/>
            <a:ext cx="903287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74AB90-EE08-FFB2-27E2-881522E04A68}"/>
              </a:ext>
            </a:extLst>
          </p:cNvPr>
          <p:cNvSpPr txBox="1"/>
          <p:nvPr/>
        </p:nvSpPr>
        <p:spPr>
          <a:xfrm>
            <a:off x="809338" y="298093"/>
            <a:ext cx="10294091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i="1" dirty="0"/>
              <a:t>What makes a good instrument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3200" b="1" i="1" dirty="0"/>
              <a:t>Reliable</a:t>
            </a:r>
            <a:r>
              <a:rPr lang="en-GB" sz="3200" i="1" dirty="0"/>
              <a:t>: Has a good chance to succeed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3200" b="1" i="1" dirty="0"/>
              <a:t>Consistent</a:t>
            </a:r>
            <a:r>
              <a:rPr lang="en-GB" sz="3200" i="1" dirty="0"/>
              <a:t>: Gives the same result in the same situation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3200" b="1" i="1" dirty="0"/>
              <a:t>Sensitive</a:t>
            </a:r>
            <a:r>
              <a:rPr lang="en-GB" sz="3200" i="1" dirty="0"/>
              <a:t>: If the target changes, the result changes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3200" b="1" i="1" dirty="0"/>
              <a:t>Invariant</a:t>
            </a:r>
            <a:r>
              <a:rPr lang="en-GB" sz="3200" i="1" dirty="0"/>
              <a:t> to other dimensions: Is not affected by variation in things other than the 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i="1" dirty="0"/>
          </a:p>
          <a:p>
            <a:pPr lvl="1"/>
            <a:endParaRPr lang="en-GB" sz="3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2641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43B837F-8FEA-4620-B784-D02C0F12E241}"/>
              </a:ext>
            </a:extLst>
          </p:cNvPr>
          <p:cNvSpPr/>
          <p:nvPr/>
        </p:nvSpPr>
        <p:spPr>
          <a:xfrm>
            <a:off x="0" y="5619750"/>
            <a:ext cx="12192000" cy="1238250"/>
          </a:xfrm>
          <a:prstGeom prst="rect">
            <a:avLst/>
          </a:prstGeom>
          <a:solidFill>
            <a:srgbClr val="013D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64" name="Subtitle 2">
            <a:extLst>
              <a:ext uri="{FF2B5EF4-FFF2-40B4-BE49-F238E27FC236}">
                <a16:creationId xmlns:a16="http://schemas.microsoft.com/office/drawing/2014/main" id="{E5FC9959-D022-4660-87FE-3779BD32C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619750"/>
            <a:ext cx="1219200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4400" dirty="0"/>
              <a:t>What are investors measuring? (1) </a:t>
            </a:r>
            <a:endParaRPr kumimoji="0" lang="ro-RO" altLang="en-US" sz="3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6252E6-9A69-4B17-8B2A-CD1757E0C4E6}"/>
              </a:ext>
            </a:extLst>
          </p:cNvPr>
          <p:cNvSpPr txBox="1">
            <a:spLocks/>
          </p:cNvSpPr>
          <p:nvPr/>
        </p:nvSpPr>
        <p:spPr>
          <a:xfrm>
            <a:off x="1098550" y="6580188"/>
            <a:ext cx="1898650" cy="303212"/>
          </a:xfrm>
          <a:prstGeom prst="rect">
            <a:avLst/>
          </a:prstGeom>
        </p:spPr>
        <p:txBody>
          <a:bodyPr anchor="ctr"/>
          <a:lstStyle>
            <a:defPPr>
              <a:defRPr lang="en-B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Copyright © 2021 Schuman Associates</a:t>
            </a:r>
            <a:endParaRPr kumimoji="0" lang="en-BE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5366" name="Picture 8">
            <a:extLst>
              <a:ext uri="{FF2B5EF4-FFF2-40B4-BE49-F238E27FC236}">
                <a16:creationId xmlns:a16="http://schemas.microsoft.com/office/drawing/2014/main" id="{0BFC7142-B81C-40AB-8055-BC5603FB5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8" y="6532563"/>
            <a:ext cx="903287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74AB90-EE08-FFB2-27E2-881522E04A68}"/>
                  </a:ext>
                </a:extLst>
              </p:cNvPr>
              <p:cNvSpPr txBox="1"/>
              <p:nvPr/>
            </p:nvSpPr>
            <p:spPr>
              <a:xfrm>
                <a:off x="809338" y="298093"/>
                <a:ext cx="10294091" cy="92332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3200" i="1" dirty="0" smtClean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rPr>
                      <m:t>Sales</m:t>
                    </m:r>
                    <m:r>
                      <m:rPr>
                        <m:nor/>
                      </m:rPr>
                      <a:rPr lang="en-GB" sz="3200" i="1" dirty="0"/>
                      <m:t> = </m:t>
                    </m:r>
                    <m:r>
                      <m:rPr>
                        <m:nor/>
                      </m:rPr>
                      <a:rPr lang="en-GB" sz="3200" i="1" dirty="0"/>
                      <m:t>Revenue</m:t>
                    </m:r>
                    <m:r>
                      <m:rPr>
                        <m:nor/>
                      </m:rPr>
                      <a:rPr lang="en-GB" sz="3200" i="1" dirty="0"/>
                      <m:t> = </m:t>
                    </m:r>
                    <m:r>
                      <m:rPr>
                        <m:nor/>
                      </m:rPr>
                      <a:rPr lang="en-GB" sz="3200" i="1" dirty="0"/>
                      <m:t>price</m:t>
                    </m:r>
                    <m:r>
                      <m:rPr>
                        <m:nor/>
                      </m:rP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quantity</m:t>
                    </m:r>
                  </m:oMath>
                </a14:m>
                <a:endParaRPr lang="en-US" sz="3200" i="1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3200" i="1" dirty="0">
                    <a:ea typeface="Cambria Math" panose="02040503050406030204" pitchFamily="18" charset="0"/>
                  </a:rPr>
                  <a:t>Doesn’t include cost.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3200" i="1" dirty="0">
                    <a:ea typeface="Cambria Math" panose="02040503050406030204" pitchFamily="18" charset="0"/>
                  </a:rPr>
                  <a:t>Marginal/</a:t>
                </a:r>
                <a:r>
                  <a:rPr lang="en-US" sz="3200" i="1" dirty="0" err="1">
                    <a:ea typeface="Cambria Math" panose="02040503050406030204" pitchFamily="18" charset="0"/>
                  </a:rPr>
                  <a:t>Opex</a:t>
                </a:r>
                <a:r>
                  <a:rPr lang="en-US" sz="3200" i="1" dirty="0">
                    <a:ea typeface="Cambria Math" panose="02040503050406030204" pitchFamily="18" charset="0"/>
                  </a:rPr>
                  <a:t>/Cost of Goods sold</a:t>
                </a:r>
              </a:p>
              <a:p>
                <a:pPr marL="1485900" lvl="2" indent="-571500">
                  <a:buFont typeface="+mj-lt"/>
                  <a:buAutoNum type="romanUcPeriod"/>
                </a:pPr>
                <a:r>
                  <a:rPr lang="en-US" sz="3200" i="1" dirty="0">
                    <a:ea typeface="Cambria Math" panose="02040503050406030204" pitchFamily="18" charset="0"/>
                  </a:rPr>
                  <a:t>Production Labor</a:t>
                </a:r>
              </a:p>
              <a:p>
                <a:pPr marL="1428750" lvl="2" indent="-514350">
                  <a:buFont typeface="+mj-lt"/>
                  <a:buAutoNum type="romanUcPeriod"/>
                </a:pPr>
                <a:r>
                  <a:rPr lang="en-US" sz="3200" i="1" dirty="0">
                    <a:ea typeface="Cambria Math" panose="02040503050406030204" pitchFamily="18" charset="0"/>
                  </a:rPr>
                  <a:t>Electricity</a:t>
                </a:r>
              </a:p>
              <a:p>
                <a:pPr marL="1428750" lvl="2" indent="-514350">
                  <a:buFont typeface="+mj-lt"/>
                  <a:buAutoNum type="romanUcPeriod"/>
                </a:pPr>
                <a:r>
                  <a:rPr lang="en-US" sz="3200" i="1" dirty="0">
                    <a:ea typeface="Cambria Math" panose="02040503050406030204" pitchFamily="18" charset="0"/>
                  </a:rPr>
                  <a:t>Material costs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 b="0" i="1" dirty="0" smtClean="0"/>
                      <m:t>Gross</m:t>
                    </m:r>
                    <m:r>
                      <m:rPr>
                        <m:nor/>
                      </m:rPr>
                      <a:rPr lang="en-US" sz="3200" b="0" i="1" dirty="0" smtClean="0"/>
                      <m:t> </m:t>
                    </m:r>
                    <m:r>
                      <m:rPr>
                        <m:nor/>
                      </m:rPr>
                      <a:rPr lang="en-US" sz="3200" b="0" i="1" dirty="0" smtClean="0"/>
                      <m:t>profit</m:t>
                    </m:r>
                    <m:r>
                      <m:rPr>
                        <m:nor/>
                      </m:rPr>
                      <a:rPr lang="en-GB" sz="3200" i="1" dirty="0" smtClean="0"/>
                      <m:t> = </m:t>
                    </m:r>
                    <m:r>
                      <m:rPr>
                        <m:nor/>
                      </m:rPr>
                      <a:rPr lang="en-US" sz="3200" i="1" dirty="0" smtClean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rPr>
                      <m:t>S</m:t>
                    </m:r>
                    <m:r>
                      <m:rPr>
                        <m:nor/>
                      </m:rPr>
                      <a:rPr lang="en-US" sz="3200" b="0" i="1" dirty="0" smtClean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rPr>
                      <m:t>ales</m:t>
                    </m:r>
                    <m:r>
                      <m:rPr>
                        <m:nor/>
                      </m:rPr>
                      <a:rPr lang="en-US" sz="3200" b="0" i="1" dirty="0" smtClean="0"/>
                      <m:t> −</m:t>
                    </m:r>
                    <m:r>
                      <m:rPr>
                        <m:nor/>
                      </m:rPr>
                      <a:rPr lang="en-US" sz="3200" b="0" i="1" dirty="0" smtClean="0"/>
                      <m:t>COGS</m:t>
                    </m:r>
                  </m:oMath>
                </a14:m>
                <a:endParaRPr lang="en-US" sz="3200" b="0" i="1" dirty="0"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3200" i="1" dirty="0"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3200" i="1" dirty="0"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3200" i="1" dirty="0">
                  <a:ea typeface="Cambria Math" panose="02040503050406030204" pitchFamily="18" charset="0"/>
                </a:endParaRPr>
              </a:p>
              <a:p>
                <a:pPr lvl="1"/>
                <a:endParaRPr lang="en-US" sz="3200" i="1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3200" i="1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3200" i="1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3200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3200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3200" i="1" dirty="0"/>
              </a:p>
              <a:p>
                <a:pPr lvl="1"/>
                <a:endParaRPr lang="en-GB" sz="32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GB" sz="3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74AB90-EE08-FFB2-27E2-881522E04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338" y="298093"/>
                <a:ext cx="10294091" cy="9233297"/>
              </a:xfrm>
              <a:prstGeom prst="rect">
                <a:avLst/>
              </a:prstGeom>
              <a:blipFill>
                <a:blip r:embed="rId4"/>
                <a:stretch>
                  <a:fillRect l="-13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2008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43B837F-8FEA-4620-B784-D02C0F12E241}"/>
              </a:ext>
            </a:extLst>
          </p:cNvPr>
          <p:cNvSpPr/>
          <p:nvPr/>
        </p:nvSpPr>
        <p:spPr>
          <a:xfrm>
            <a:off x="0" y="5619750"/>
            <a:ext cx="12192000" cy="1238250"/>
          </a:xfrm>
          <a:prstGeom prst="rect">
            <a:avLst/>
          </a:prstGeom>
          <a:solidFill>
            <a:srgbClr val="013D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64" name="Subtitle 2">
            <a:extLst>
              <a:ext uri="{FF2B5EF4-FFF2-40B4-BE49-F238E27FC236}">
                <a16:creationId xmlns:a16="http://schemas.microsoft.com/office/drawing/2014/main" id="{E5FC9959-D022-4660-87FE-3779BD32C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619750"/>
            <a:ext cx="1219200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4400" dirty="0"/>
              <a:t>What are investors measuring? (2) </a:t>
            </a:r>
            <a:endParaRPr kumimoji="0" lang="ro-RO" altLang="en-US" sz="3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6252E6-9A69-4B17-8B2A-CD1757E0C4E6}"/>
              </a:ext>
            </a:extLst>
          </p:cNvPr>
          <p:cNvSpPr txBox="1">
            <a:spLocks/>
          </p:cNvSpPr>
          <p:nvPr/>
        </p:nvSpPr>
        <p:spPr>
          <a:xfrm>
            <a:off x="1098550" y="6580188"/>
            <a:ext cx="1898650" cy="303212"/>
          </a:xfrm>
          <a:prstGeom prst="rect">
            <a:avLst/>
          </a:prstGeom>
        </p:spPr>
        <p:txBody>
          <a:bodyPr anchor="ctr"/>
          <a:lstStyle>
            <a:defPPr>
              <a:defRPr lang="en-B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Copyright © 2021 Schuman Associates</a:t>
            </a:r>
            <a:endParaRPr kumimoji="0" lang="en-BE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5366" name="Picture 8">
            <a:extLst>
              <a:ext uri="{FF2B5EF4-FFF2-40B4-BE49-F238E27FC236}">
                <a16:creationId xmlns:a16="http://schemas.microsoft.com/office/drawing/2014/main" id="{0BFC7142-B81C-40AB-8055-BC5603FB5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8" y="6532563"/>
            <a:ext cx="903287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74AB90-EE08-FFB2-27E2-881522E04A68}"/>
                  </a:ext>
                </a:extLst>
              </p:cNvPr>
              <p:cNvSpPr txBox="1"/>
              <p:nvPr/>
            </p:nvSpPr>
            <p:spPr>
              <a:xfrm>
                <a:off x="809338" y="298093"/>
                <a:ext cx="10294091" cy="48013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 i="1" dirty="0" smtClean="0"/>
                      <m:t>Gross</m:t>
                    </m:r>
                    <m:r>
                      <m:rPr>
                        <m:nor/>
                      </m:rPr>
                      <a:rPr lang="en-US" sz="3200" i="1" dirty="0" smtClean="0"/>
                      <m:t> </m:t>
                    </m:r>
                    <m:r>
                      <m:rPr>
                        <m:nor/>
                      </m:rPr>
                      <a:rPr lang="en-US" sz="3200" i="1" dirty="0" smtClean="0"/>
                      <m:t>profit</m:t>
                    </m:r>
                    <m:r>
                      <m:rPr>
                        <m:nor/>
                      </m:rPr>
                      <a:rPr lang="en-US" sz="3200" b="0" i="1" dirty="0" smtClean="0"/>
                      <m:t> </m:t>
                    </m:r>
                    <m:r>
                      <m:rPr>
                        <m:nor/>
                      </m:rPr>
                      <a:rPr lang="en-GB" sz="3200" i="1" dirty="0" smtClean="0"/>
                      <m:t>= </m:t>
                    </m:r>
                    <m:r>
                      <m:rPr>
                        <m:nor/>
                      </m:rPr>
                      <a:rPr lang="en-US" sz="3200" i="1" dirty="0" smtClean="0"/>
                      <m:t>R</m:t>
                    </m:r>
                    <m:r>
                      <m:rPr>
                        <m:nor/>
                      </m:rPr>
                      <a:rPr lang="en-US" sz="3200" b="0" i="1" dirty="0" smtClean="0"/>
                      <m:t>evenue</m:t>
                    </m:r>
                    <m:r>
                      <m:rPr>
                        <m:nor/>
                      </m:rPr>
                      <a:rPr lang="en-US" sz="3200" b="0" i="1" dirty="0" smtClean="0"/>
                      <m:t> − </m:t>
                    </m:r>
                    <m:r>
                      <m:rPr>
                        <m:nor/>
                      </m:rPr>
                      <a:rPr lang="en-US" sz="3200" b="0" i="1" dirty="0" smtClean="0"/>
                      <m:t>COGS</m:t>
                    </m:r>
                  </m:oMath>
                </a14:m>
                <a:endParaRPr lang="en-US" sz="3200" i="1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3200" i="1" dirty="0">
                    <a:ea typeface="Cambria Math" panose="02040503050406030204" pitchFamily="18" charset="0"/>
                  </a:rPr>
                  <a:t>Doesn’t include cost.</a:t>
                </a:r>
              </a:p>
              <a:p>
                <a:pPr marL="971550" lvl="1" indent="-514350">
                  <a:buFont typeface="Arial" panose="020B0604020202020204" pitchFamily="34" charset="0"/>
                  <a:buChar char="•"/>
                </a:pPr>
                <a:r>
                  <a:rPr lang="en-US" sz="3200" i="1" dirty="0">
                    <a:ea typeface="Cambria Math" panose="02040503050406030204" pitchFamily="18" charset="0"/>
                  </a:rPr>
                  <a:t>Fixed cost/Capital expenses</a:t>
                </a:r>
              </a:p>
              <a:p>
                <a:pPr marL="1485900" lvl="2" indent="-571500">
                  <a:buFont typeface="+mj-lt"/>
                  <a:buAutoNum type="romanUcPeriod"/>
                </a:pPr>
                <a:r>
                  <a:rPr lang="en-US" sz="3200" i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Administration/Sales</a:t>
                </a:r>
              </a:p>
              <a:p>
                <a:pPr marL="1485900" lvl="2" indent="-571500">
                  <a:buFont typeface="+mj-lt"/>
                  <a:buAutoNum type="romanUcPeriod"/>
                </a:pPr>
                <a:r>
                  <a:rPr lang="en-US" sz="3200" i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Buildings</a:t>
                </a:r>
              </a:p>
              <a:p>
                <a:pPr marL="1428750" lvl="2" indent="-514350">
                  <a:buFont typeface="+mj-lt"/>
                  <a:buAutoNum type="romanUcPeriod"/>
                </a:pPr>
                <a:r>
                  <a:rPr lang="en-US" sz="3200" i="1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  <a:ea typeface="Cambria Math" panose="02040503050406030204" pitchFamily="18" charset="0"/>
                  </a:rPr>
                  <a:t>Machines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 b="0" i="1" dirty="0" smtClean="0"/>
                      <m:t>EBITDA</m:t>
                    </m:r>
                    <m:r>
                      <m:rPr>
                        <m:nor/>
                      </m:rPr>
                      <a:rPr lang="en-GB" sz="3200" i="1" dirty="0" smtClean="0"/>
                      <m:t>=</m:t>
                    </m:r>
                    <m:r>
                      <m:rPr>
                        <m:nor/>
                      </m:rPr>
                      <a:rPr lang="en-US" sz="3200" b="0" i="1" dirty="0" smtClean="0"/>
                      <m:t> </m:t>
                    </m:r>
                    <m:r>
                      <m:rPr>
                        <m:nor/>
                      </m:rPr>
                      <a:rPr lang="en-US" sz="3200" i="1" dirty="0"/>
                      <m:t>Gross</m:t>
                    </m:r>
                    <m:r>
                      <m:rPr>
                        <m:nor/>
                      </m:rPr>
                      <a:rPr lang="en-US" sz="3200" i="1" dirty="0"/>
                      <m:t> </m:t>
                    </m:r>
                    <m:r>
                      <m:rPr>
                        <m:nor/>
                      </m:rPr>
                      <a:rPr lang="en-US" sz="3200" i="1" dirty="0"/>
                      <m:t>profit</m:t>
                    </m:r>
                    <m:r>
                      <m:rPr>
                        <m:nor/>
                      </m:rPr>
                      <a:rPr lang="en-US" sz="3200" b="0" i="1" dirty="0" smtClean="0"/>
                      <m:t> − </m:t>
                    </m:r>
                    <m:r>
                      <a:rPr lang="en-US" sz="320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𝑆𝐺</m:t>
                    </m:r>
                    <m:r>
                      <a:rPr lang="en-US" sz="320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&amp;</m:t>
                    </m:r>
                    <m:r>
                      <a:rPr lang="en-US" sz="3200" i="1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3200" b="0" i="1" dirty="0">
                  <a:solidFill>
                    <a:schemeClr val="accent2">
                      <a:lumMod val="40000"/>
                      <a:lumOff val="6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 i="1" dirty="0"/>
                      <m:t>EBIT</m:t>
                    </m:r>
                    <m:r>
                      <m:rPr>
                        <m:nor/>
                      </m:rPr>
                      <a:rPr lang="en-GB" sz="3200" i="1" dirty="0" smtClean="0"/>
                      <m:t>=</m:t>
                    </m:r>
                    <m:r>
                      <m:rPr>
                        <m:nor/>
                      </m:rPr>
                      <a:rPr lang="en-US" sz="3200" i="1" dirty="0"/>
                      <m:t>EBITDA</m:t>
                    </m:r>
                    <m:r>
                      <m:rPr>
                        <m:nor/>
                      </m:rPr>
                      <a:rPr lang="en-US" sz="3200" b="0" i="1" dirty="0" smtClean="0"/>
                      <m:t>− </m:t>
                    </m:r>
                    <m:r>
                      <m:rPr>
                        <m:nor/>
                      </m:rPr>
                      <a:rPr lang="en-US" sz="3200" b="0" i="1" dirty="0" smtClean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rPr>
                      <m:t>Depreciation</m:t>
                    </m:r>
                    <m:r>
                      <m:rPr>
                        <m:nor/>
                      </m:rPr>
                      <a:rPr lang="en-US" sz="3200" i="1" dirty="0" smtClean="0"/>
                      <m:t> </m:t>
                    </m:r>
                  </m:oMath>
                </a14:m>
                <a:endParaRPr lang="en-US" sz="3200" i="1" dirty="0">
                  <a:solidFill>
                    <a:schemeClr val="accent2">
                      <a:lumMod val="40000"/>
                      <a:lumOff val="6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 i="1" dirty="0" smtClean="0"/>
                      <m:t>EBT</m:t>
                    </m:r>
                    <m:r>
                      <m:rPr>
                        <m:nor/>
                      </m:rPr>
                      <a:rPr lang="en-GB" sz="3200" i="1" dirty="0" smtClean="0"/>
                      <m:t>=</m:t>
                    </m:r>
                    <m:r>
                      <m:rPr>
                        <m:nor/>
                      </m:rPr>
                      <a:rPr lang="en-US" sz="3200" i="1" dirty="0" smtClean="0"/>
                      <m:t>EBIT</m:t>
                    </m:r>
                    <m:r>
                      <m:rPr>
                        <m:nor/>
                      </m:rPr>
                      <a:rPr lang="en-US" sz="3200" i="1" dirty="0" smtClean="0"/>
                      <m:t>− </m:t>
                    </m:r>
                    <m:r>
                      <m:rPr>
                        <m:nor/>
                      </m:rPr>
                      <a:rPr lang="en-US" sz="3200" i="1" dirty="0" smtClean="0"/>
                      <m:t>Interest</m:t>
                    </m:r>
                    <m:r>
                      <m:rPr>
                        <m:nor/>
                      </m:rPr>
                      <a:rPr lang="en-US" sz="3200" i="1" dirty="0" smtClean="0"/>
                      <m:t> </m:t>
                    </m:r>
                  </m:oMath>
                </a14:m>
                <a:endParaRPr lang="en-US" sz="3200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74AB90-EE08-FFB2-27E2-881522E04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338" y="298093"/>
                <a:ext cx="10294091" cy="4801314"/>
              </a:xfrm>
              <a:prstGeom prst="rect">
                <a:avLst/>
              </a:prstGeom>
              <a:blipFill>
                <a:blip r:embed="rId4"/>
                <a:stretch>
                  <a:fillRect l="-13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7309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43B837F-8FEA-4620-B784-D02C0F12E241}"/>
              </a:ext>
            </a:extLst>
          </p:cNvPr>
          <p:cNvSpPr/>
          <p:nvPr/>
        </p:nvSpPr>
        <p:spPr>
          <a:xfrm>
            <a:off x="0" y="5619750"/>
            <a:ext cx="12192000" cy="1238250"/>
          </a:xfrm>
          <a:prstGeom prst="rect">
            <a:avLst/>
          </a:prstGeom>
          <a:solidFill>
            <a:srgbClr val="013D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64" name="Subtitle 2">
            <a:extLst>
              <a:ext uri="{FF2B5EF4-FFF2-40B4-BE49-F238E27FC236}">
                <a16:creationId xmlns:a16="http://schemas.microsoft.com/office/drawing/2014/main" id="{E5FC9959-D022-4660-87FE-3779BD32C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619750"/>
            <a:ext cx="1219200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4400" dirty="0"/>
              <a:t>What are investors measuring? (3) </a:t>
            </a:r>
            <a:endParaRPr kumimoji="0" lang="ro-RO" altLang="en-US" sz="3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6252E6-9A69-4B17-8B2A-CD1757E0C4E6}"/>
              </a:ext>
            </a:extLst>
          </p:cNvPr>
          <p:cNvSpPr txBox="1">
            <a:spLocks/>
          </p:cNvSpPr>
          <p:nvPr/>
        </p:nvSpPr>
        <p:spPr>
          <a:xfrm>
            <a:off x="1098550" y="6580188"/>
            <a:ext cx="1898650" cy="303212"/>
          </a:xfrm>
          <a:prstGeom prst="rect">
            <a:avLst/>
          </a:prstGeom>
        </p:spPr>
        <p:txBody>
          <a:bodyPr anchor="ctr"/>
          <a:lstStyle>
            <a:defPPr>
              <a:defRPr lang="en-B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Copyright © 2021 Schuman Associates</a:t>
            </a:r>
            <a:endParaRPr kumimoji="0" lang="en-BE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5366" name="Picture 8">
            <a:extLst>
              <a:ext uri="{FF2B5EF4-FFF2-40B4-BE49-F238E27FC236}">
                <a16:creationId xmlns:a16="http://schemas.microsoft.com/office/drawing/2014/main" id="{0BFC7142-B81C-40AB-8055-BC5603FB5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8" y="6532563"/>
            <a:ext cx="903287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74AB90-EE08-FFB2-27E2-881522E04A68}"/>
                  </a:ext>
                </a:extLst>
              </p:cNvPr>
              <p:cNvSpPr txBox="1"/>
              <p:nvPr/>
            </p:nvSpPr>
            <p:spPr>
              <a:xfrm>
                <a:off x="809338" y="298093"/>
                <a:ext cx="10294091" cy="4524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m:t>EBIT</m:t>
                    </m:r>
                    <m:r>
                      <m:rPr>
                        <m:nor/>
                      </m:rPr>
                      <a:rPr lang="en-GB" sz="3200" i="1" dirty="0" smtClean="0"/>
                      <m:t>=</m:t>
                    </m:r>
                    <m:r>
                      <m:rPr>
                        <m:nor/>
                      </m:rPr>
                      <a:rPr lang="en-US" sz="3200" i="1" dirty="0" smtClean="0"/>
                      <m:t>EBITDA</m:t>
                    </m:r>
                    <m:r>
                      <m:rPr>
                        <m:nor/>
                      </m:rPr>
                      <a:rPr lang="en-US" sz="3200" i="1" dirty="0" smtClean="0"/>
                      <m:t>− </m:t>
                    </m:r>
                    <m:r>
                      <m:rPr>
                        <m:nor/>
                      </m:rPr>
                      <a:rPr lang="en-US" sz="3200" i="1" dirty="0" smtClean="0">
                        <a:solidFill>
                          <a:schemeClr val="tx1"/>
                        </a:solidFill>
                      </a:rPr>
                      <m:t>Depreciation</m:t>
                    </m:r>
                  </m:oMath>
                </a14:m>
                <a:endParaRPr lang="en-US" sz="3200" i="1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3200" i="1" dirty="0">
                    <a:ea typeface="Cambria Math" panose="02040503050406030204" pitchFamily="18" charset="0"/>
                  </a:rPr>
                  <a:t>Consider two possibilities: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3200" i="1" dirty="0">
                    <a:ea typeface="Cambria Math" panose="02040503050406030204" pitchFamily="18" charset="0"/>
                  </a:rPr>
                  <a:t>Interest then tax</a:t>
                </a:r>
                <a:endParaRPr lang="en-US" sz="3200" i="1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 i="1" dirty="0" smtClean="0">
                        <a:solidFill>
                          <a:schemeClr val="accent4">
                            <a:lumMod val="75000"/>
                          </a:schemeClr>
                        </a:solidFill>
                      </a:rPr>
                      <m:t>EBT</m:t>
                    </m:r>
                    <m:r>
                      <m:rPr>
                        <m:nor/>
                      </m:rPr>
                      <a:rPr lang="en-GB" sz="3200" i="1" dirty="0" smtClean="0"/>
                      <m:t>=</m:t>
                    </m:r>
                    <m:r>
                      <m:rPr>
                        <m:nor/>
                      </m:rPr>
                      <a:rPr lang="en-US" sz="32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m:t>EBIT</m:t>
                    </m:r>
                    <m:r>
                      <m:rPr>
                        <m:nor/>
                      </m:rPr>
                      <a:rPr lang="en-US" sz="3200" i="1" dirty="0" smtClean="0"/>
                      <m:t>− </m:t>
                    </m:r>
                    <m:r>
                      <m:rPr>
                        <m:nor/>
                      </m:rPr>
                      <a:rPr lang="en-US" sz="3200" i="1" dirty="0" smtClean="0"/>
                      <m:t>Interest</m:t>
                    </m:r>
                  </m:oMath>
                </a14:m>
                <a:endParaRPr lang="en-US" sz="3200" i="1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 b="0" i="1" dirty="0" smtClean="0"/>
                      <m:t>Earnings</m:t>
                    </m:r>
                    <m:r>
                      <m:rPr>
                        <m:nor/>
                      </m:rPr>
                      <a:rPr lang="en-GB" sz="3200" i="1" dirty="0" smtClean="0"/>
                      <m:t>=</m:t>
                    </m:r>
                    <m:r>
                      <m:rPr>
                        <m:nor/>
                      </m:rPr>
                      <a:rPr lang="en-US" sz="3200" b="0" i="1" dirty="0" smtClean="0">
                        <a:solidFill>
                          <a:schemeClr val="accent4">
                            <a:lumMod val="75000"/>
                          </a:schemeClr>
                        </a:solidFill>
                      </a:rPr>
                      <m:t>EBT</m:t>
                    </m:r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(1−</m:t>
                    </m:r>
                    <m:r>
                      <m:rPr>
                        <m:sty m:val="p"/>
                      </m:rP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τ</m:t>
                    </m:r>
                    <m:r>
                      <m:rPr>
                        <m:nor/>
                      </m:rP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32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m:t>EBIT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𝑛𝑡𝑒𝑟𝑒𝑠𝑡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)×(</m:t>
                    </m:r>
                    <m:r>
                      <m:rPr>
                        <m:nor/>
                      </m:rP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</m:t>
                    </m:r>
                    <m:r>
                      <m:rPr>
                        <m:sty m:val="p"/>
                      </m:rP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τ</m:t>
                    </m:r>
                    <m:r>
                      <m:rPr>
                        <m:nor/>
                      </m:rP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i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3200" i="1" dirty="0">
                    <a:ea typeface="Cambria Math" panose="02040503050406030204" pitchFamily="18" charset="0"/>
                  </a:rPr>
                  <a:t>Tax then interest: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 i="1" dirty="0" smtClean="0">
                        <a:solidFill>
                          <a:schemeClr val="tx1"/>
                        </a:solidFill>
                      </a:rPr>
                      <m:t>EBI</m:t>
                    </m:r>
                    <m:r>
                      <m:rPr>
                        <m:nor/>
                      </m:rPr>
                      <a:rPr lang="en-GB" sz="3200" i="1" dirty="0" smtClean="0">
                        <a:solidFill>
                          <a:schemeClr val="tx1"/>
                        </a:solidFill>
                      </a:rPr>
                      <m:t>=</m:t>
                    </m:r>
                    <m:r>
                      <m:rPr>
                        <m:nor/>
                      </m:rPr>
                      <a:rPr lang="en-US" sz="3200" i="1" dirty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m:t>EBIT</m:t>
                    </m:r>
                    <m:r>
                      <a:rPr lang="en-US" sz="3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sz="3200" i="1" dirty="0">
                        <a:solidFill>
                          <a:schemeClr val="tx1"/>
                        </a:solidFill>
                      </a:rPr>
                      <m:t>(1−</m:t>
                    </m:r>
                    <m:r>
                      <m:rPr>
                        <m:sty m:val="p"/>
                      </m:rP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τ</m:t>
                    </m:r>
                    <m:r>
                      <m:rPr>
                        <m:nor/>
                      </m:rPr>
                      <a:rPr lang="en-US" sz="3200" i="1" dirty="0">
                        <a:solidFill>
                          <a:schemeClr val="tx1"/>
                        </a:solidFill>
                      </a:rPr>
                      <m:t>)</m:t>
                    </m:r>
                  </m:oMath>
                </a14:m>
                <a:endParaRPr lang="en-US" sz="3200" i="1" dirty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 i="1" dirty="0"/>
                      <m:t>Earnings</m:t>
                    </m:r>
                    <m:r>
                      <m:rPr>
                        <m:nor/>
                      </m:rPr>
                      <a:rPr lang="en-GB" sz="3200" i="1" dirty="0" smtClean="0"/>
                      <m:t>=</m:t>
                    </m:r>
                    <m:r>
                      <m:rPr>
                        <m:nor/>
                      </m:rPr>
                      <a:rPr lang="en-US" sz="3200" b="0" i="1" dirty="0" smtClean="0"/>
                      <m:t>EBI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𝑖𝑛𝑡𝑒𝑟𝑒𝑠𝑡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2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m:t>EBIT</m:t>
                    </m:r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</m:t>
                    </m:r>
                    <m:r>
                      <m:rPr>
                        <m:sty m:val="p"/>
                      </m:rP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τ</m:t>
                    </m:r>
                    <m:r>
                      <m:rPr>
                        <m:nor/>
                      </m:rP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𝑖𝑛𝑡𝑒𝑟𝑒𝑠𝑡</m:t>
                    </m:r>
                  </m:oMath>
                </a14:m>
                <a:endParaRPr lang="en-US" sz="3200" b="0" i="1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𝑊h𝑎𝑡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𝑑𝑖𝑓𝑓𝑒𝑟𝑒𝑛𝑐𝑒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? </m:t>
                    </m:r>
                  </m:oMath>
                </a14:m>
                <a:endParaRPr lang="en-US" sz="3200" b="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74AB90-EE08-FFB2-27E2-881522E04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338" y="298093"/>
                <a:ext cx="10294091" cy="4524315"/>
              </a:xfrm>
              <a:prstGeom prst="rect">
                <a:avLst/>
              </a:prstGeom>
              <a:blipFill>
                <a:blip r:embed="rId4"/>
                <a:stretch>
                  <a:fillRect l="-13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8559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43B837F-8FEA-4620-B784-D02C0F12E241}"/>
              </a:ext>
            </a:extLst>
          </p:cNvPr>
          <p:cNvSpPr/>
          <p:nvPr/>
        </p:nvSpPr>
        <p:spPr>
          <a:xfrm>
            <a:off x="0" y="5619750"/>
            <a:ext cx="12192000" cy="1238250"/>
          </a:xfrm>
          <a:prstGeom prst="rect">
            <a:avLst/>
          </a:prstGeom>
          <a:solidFill>
            <a:srgbClr val="013D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64" name="Subtitle 2">
            <a:extLst>
              <a:ext uri="{FF2B5EF4-FFF2-40B4-BE49-F238E27FC236}">
                <a16:creationId xmlns:a16="http://schemas.microsoft.com/office/drawing/2014/main" id="{E5FC9959-D022-4660-87FE-3779BD32C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619750"/>
            <a:ext cx="1219200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4400" dirty="0"/>
              <a:t>What are investors measuring? (4) </a:t>
            </a:r>
            <a:endParaRPr kumimoji="0" lang="ro-RO" altLang="en-US" sz="3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6252E6-9A69-4B17-8B2A-CD1757E0C4E6}"/>
              </a:ext>
            </a:extLst>
          </p:cNvPr>
          <p:cNvSpPr txBox="1">
            <a:spLocks/>
          </p:cNvSpPr>
          <p:nvPr/>
        </p:nvSpPr>
        <p:spPr>
          <a:xfrm>
            <a:off x="1098550" y="6580188"/>
            <a:ext cx="1898650" cy="303212"/>
          </a:xfrm>
          <a:prstGeom prst="rect">
            <a:avLst/>
          </a:prstGeom>
        </p:spPr>
        <p:txBody>
          <a:bodyPr anchor="ctr"/>
          <a:lstStyle>
            <a:defPPr>
              <a:defRPr lang="en-B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Copyright © 2021 Schuman Associates</a:t>
            </a:r>
            <a:endParaRPr kumimoji="0" lang="en-BE" sz="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5366" name="Picture 8">
            <a:extLst>
              <a:ext uri="{FF2B5EF4-FFF2-40B4-BE49-F238E27FC236}">
                <a16:creationId xmlns:a16="http://schemas.microsoft.com/office/drawing/2014/main" id="{0BFC7142-B81C-40AB-8055-BC5603FB5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8" y="6532563"/>
            <a:ext cx="903287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74AB90-EE08-FFB2-27E2-881522E04A68}"/>
                  </a:ext>
                </a:extLst>
              </p:cNvPr>
              <p:cNvSpPr txBox="1"/>
              <p:nvPr/>
            </p:nvSpPr>
            <p:spPr>
              <a:xfrm>
                <a:off x="809338" y="298093"/>
                <a:ext cx="10294091" cy="3046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3200" b="1" i="1" dirty="0"/>
                  <a:t>problem</a:t>
                </a:r>
                <a:r>
                  <a:rPr lang="en-GB" sz="3200" i="1" dirty="0"/>
                  <a:t>: Earnings look different if you have more debt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𝐶𝑜𝑚𝑝𝑎𝑛𝑖𝑒𝑠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𝑎𝑑𝑗𝑢𝑠𝑡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h𝑜𝑤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𝑙𝑜𝑜𝑘</m:t>
                      </m:r>
                    </m:oMath>
                  </m:oMathPara>
                </a14:m>
                <a:endParaRPr lang="en-GB" sz="3200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3200" i="1" dirty="0"/>
              </a:p>
              <a:p>
                <a:r>
                  <a:rPr lang="en-GB" sz="3200" i="1" dirty="0"/>
                  <a:t>Investors/Governments need to be able to measure projects without making companies with debt look worse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3200" i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74AB90-EE08-FFB2-27E2-881522E04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338" y="298093"/>
                <a:ext cx="10294091" cy="3046988"/>
              </a:xfrm>
              <a:prstGeom prst="rect">
                <a:avLst/>
              </a:prstGeom>
              <a:blipFill>
                <a:blip r:embed="rId4"/>
                <a:stretch>
                  <a:fillRect l="-1540" t="-2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012836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_full-services" id="{394C0345-90F1-4BA6-A380-0461B3643DCF}" vid="{395A2C10-6B7B-4213-BCB8-C2D2A44223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SA_full-services</Template>
  <TotalTime>25563</TotalTime>
  <Words>1828</Words>
  <Application>Microsoft Office PowerPoint</Application>
  <PresentationFormat>Widescreen</PresentationFormat>
  <Paragraphs>359</Paragraphs>
  <Slides>26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Georgia</vt:lpstr>
      <vt:lpstr>Symbol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Anca</dc:creator>
  <cp:lastModifiedBy>Diomides Mavroyiannis</cp:lastModifiedBy>
  <cp:revision>377</cp:revision>
  <dcterms:created xsi:type="dcterms:W3CDTF">2019-08-07T12:31:17Z</dcterms:created>
  <dcterms:modified xsi:type="dcterms:W3CDTF">2023-06-02T20:38:47Z</dcterms:modified>
</cp:coreProperties>
</file>